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8.xml" ContentType="application/vnd.openxmlformats-officedocument.presentationml.notesSlide+xml"/>
  <Override PartName="/ppt/media/media1.gif" ContentType="video/unknown"/>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3" r:id="rId1"/>
  </p:sldMasterIdLst>
  <p:notesMasterIdLst>
    <p:notesMasterId r:id="rId66"/>
  </p:notesMasterIdLst>
  <p:handoutMasterIdLst>
    <p:handoutMasterId r:id="rId67"/>
  </p:handoutMasterIdLst>
  <p:sldIdLst>
    <p:sldId id="256" r:id="rId2"/>
    <p:sldId id="859" r:id="rId3"/>
    <p:sldId id="786" r:id="rId4"/>
    <p:sldId id="860" r:id="rId5"/>
    <p:sldId id="863" r:id="rId6"/>
    <p:sldId id="866" r:id="rId7"/>
    <p:sldId id="861" r:id="rId8"/>
    <p:sldId id="856" r:id="rId9"/>
    <p:sldId id="794" r:id="rId10"/>
    <p:sldId id="865" r:id="rId11"/>
    <p:sldId id="787" r:id="rId12"/>
    <p:sldId id="790" r:id="rId13"/>
    <p:sldId id="791" r:id="rId14"/>
    <p:sldId id="789" r:id="rId15"/>
    <p:sldId id="654" r:id="rId16"/>
    <p:sldId id="881" r:id="rId17"/>
    <p:sldId id="882" r:id="rId18"/>
    <p:sldId id="884" r:id="rId19"/>
    <p:sldId id="885" r:id="rId20"/>
    <p:sldId id="912" r:id="rId21"/>
    <p:sldId id="933" r:id="rId22"/>
    <p:sldId id="883" r:id="rId23"/>
    <p:sldId id="842" r:id="rId24"/>
    <p:sldId id="844" r:id="rId25"/>
    <p:sldId id="845" r:id="rId26"/>
    <p:sldId id="847" r:id="rId27"/>
    <p:sldId id="846" r:id="rId28"/>
    <p:sldId id="656" r:id="rId29"/>
    <p:sldId id="887" r:id="rId30"/>
    <p:sldId id="888" r:id="rId31"/>
    <p:sldId id="936" r:id="rId32"/>
    <p:sldId id="937" r:id="rId33"/>
    <p:sldId id="938" r:id="rId34"/>
    <p:sldId id="699" r:id="rId35"/>
    <p:sldId id="700" r:id="rId36"/>
    <p:sldId id="890" r:id="rId37"/>
    <p:sldId id="891" r:id="rId38"/>
    <p:sldId id="892" r:id="rId39"/>
    <p:sldId id="893" r:id="rId40"/>
    <p:sldId id="910" r:id="rId41"/>
    <p:sldId id="813" r:id="rId42"/>
    <p:sldId id="821" r:id="rId43"/>
    <p:sldId id="917" r:id="rId44"/>
    <p:sldId id="855" r:id="rId45"/>
    <p:sldId id="940" r:id="rId46"/>
    <p:sldId id="823" r:id="rId47"/>
    <p:sldId id="894" r:id="rId48"/>
    <p:sldId id="909" r:id="rId49"/>
    <p:sldId id="922" r:id="rId50"/>
    <p:sldId id="923" r:id="rId51"/>
    <p:sldId id="916" r:id="rId52"/>
    <p:sldId id="862" r:id="rId53"/>
    <p:sldId id="850" r:id="rId54"/>
    <p:sldId id="851" r:id="rId55"/>
    <p:sldId id="852" r:id="rId56"/>
    <p:sldId id="875" r:id="rId57"/>
    <p:sldId id="918" r:id="rId58"/>
    <p:sldId id="919" r:id="rId59"/>
    <p:sldId id="931" r:id="rId60"/>
    <p:sldId id="920" r:id="rId61"/>
    <p:sldId id="941" r:id="rId62"/>
    <p:sldId id="904" r:id="rId63"/>
    <p:sldId id="928" r:id="rId64"/>
    <p:sldId id="876" r:id="rId65"/>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A3D00"/>
    <a:srgbClr val="386572"/>
    <a:srgbClr val="3A6876"/>
    <a:srgbClr val="64B4CD"/>
    <a:srgbClr val="24445A"/>
    <a:srgbClr val="1C3445"/>
    <a:srgbClr val="CCFFCC"/>
    <a:srgbClr val="CCFFFF"/>
    <a:srgbClr val="FF6699"/>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97" autoAdjust="0"/>
    <p:restoredTop sz="94743" autoAdjust="0"/>
  </p:normalViewPr>
  <p:slideViewPr>
    <p:cSldViewPr>
      <p:cViewPr varScale="1">
        <p:scale>
          <a:sx n="112" d="100"/>
          <a:sy n="112" d="100"/>
        </p:scale>
        <p:origin x="-504"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5" d="100"/>
        <a:sy n="95" d="100"/>
      </p:scale>
      <p:origin x="0" y="4096"/>
    </p:cViewPr>
  </p:sorterViewPr>
  <p:notesViewPr>
    <p:cSldViewPr>
      <p:cViewPr varScale="1">
        <p:scale>
          <a:sx n="85" d="100"/>
          <a:sy n="85" d="100"/>
        </p:scale>
        <p:origin x="-378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notesMaster" Target="notesMasters/notesMaster1.xml"/><Relationship Id="rId67" Type="http://schemas.openxmlformats.org/officeDocument/2006/relationships/handoutMaster" Target="handoutMasters/handoutMaster1.xml"/><Relationship Id="rId68" Type="http://schemas.openxmlformats.org/officeDocument/2006/relationships/printerSettings" Target="printerSettings/printerSettings1.bin"/><Relationship Id="rId69" Type="http://schemas.openxmlformats.org/officeDocument/2006/relationships/presProps" Target="pres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viewProps" Target="viewProps.xml"/><Relationship Id="rId71" Type="http://schemas.openxmlformats.org/officeDocument/2006/relationships/theme" Target="theme/theme1.xml"/><Relationship Id="rId7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file:///E:\At%20UIUC\PPL\My%20Presentations\100M-atom%20NAMD\data.xlsx" TargetMode="External"/><Relationship Id="rId2"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v>Ideal</c:v>
          </c:tx>
          <c:xVal>
            <c:numRef>
              <c:f>Intrepid!$B$6:$B$9</c:f>
              <c:numCache>
                <c:formatCode>General</c:formatCode>
                <c:ptCount val="4"/>
                <c:pt idx="0">
                  <c:v>2048.0</c:v>
                </c:pt>
                <c:pt idx="1">
                  <c:v>4096.0</c:v>
                </c:pt>
                <c:pt idx="2">
                  <c:v>16384.0</c:v>
                </c:pt>
                <c:pt idx="3">
                  <c:v>65536.0</c:v>
                </c:pt>
              </c:numCache>
            </c:numRef>
          </c:xVal>
          <c:yVal>
            <c:numRef>
              <c:f>Intrepid!$J$6:$J$9</c:f>
              <c:numCache>
                <c:formatCode>General</c:formatCode>
                <c:ptCount val="4"/>
                <c:pt idx="0">
                  <c:v>2048.0</c:v>
                </c:pt>
                <c:pt idx="1">
                  <c:v>4096.0</c:v>
                </c:pt>
                <c:pt idx="2">
                  <c:v>16384.0</c:v>
                </c:pt>
                <c:pt idx="3">
                  <c:v>65536.0</c:v>
                </c:pt>
              </c:numCache>
            </c:numRef>
          </c:yVal>
          <c:smooth val="1"/>
        </c:ser>
        <c:ser>
          <c:idx val="1"/>
          <c:order val="1"/>
          <c:tx>
            <c:v>PME</c:v>
          </c:tx>
          <c:xVal>
            <c:numRef>
              <c:f>Intrepid!$B$6:$B$9</c:f>
              <c:numCache>
                <c:formatCode>General</c:formatCode>
                <c:ptCount val="4"/>
                <c:pt idx="0">
                  <c:v>2048.0</c:v>
                </c:pt>
                <c:pt idx="1">
                  <c:v>4096.0</c:v>
                </c:pt>
                <c:pt idx="2">
                  <c:v>16384.0</c:v>
                </c:pt>
                <c:pt idx="3">
                  <c:v>65536.0</c:v>
                </c:pt>
              </c:numCache>
            </c:numRef>
          </c:xVal>
          <c:yVal>
            <c:numRef>
              <c:f>Intrepid!$K$6:$K$9</c:f>
              <c:numCache>
                <c:formatCode>General</c:formatCode>
                <c:ptCount val="4"/>
                <c:pt idx="0">
                  <c:v>2048.0</c:v>
                </c:pt>
                <c:pt idx="1">
                  <c:v>4135.57529941392</c:v>
                </c:pt>
                <c:pt idx="2">
                  <c:v>16066.03794753341</c:v>
                </c:pt>
                <c:pt idx="3">
                  <c:v>59886.99630996308</c:v>
                </c:pt>
              </c:numCache>
            </c:numRef>
          </c:yVal>
          <c:smooth val="1"/>
        </c:ser>
        <c:ser>
          <c:idx val="2"/>
          <c:order val="2"/>
          <c:tx>
            <c:v>cutoff w/ barrier</c:v>
          </c:tx>
          <c:xVal>
            <c:numRef>
              <c:f>Intrepid!$B$6:$B$9</c:f>
              <c:numCache>
                <c:formatCode>General</c:formatCode>
                <c:ptCount val="4"/>
                <c:pt idx="0">
                  <c:v>2048.0</c:v>
                </c:pt>
                <c:pt idx="1">
                  <c:v>4096.0</c:v>
                </c:pt>
                <c:pt idx="2">
                  <c:v>16384.0</c:v>
                </c:pt>
                <c:pt idx="3">
                  <c:v>65536.0</c:v>
                </c:pt>
              </c:numCache>
            </c:numRef>
          </c:xVal>
          <c:yVal>
            <c:numRef>
              <c:f>Intrepid!$L$6:$L$9</c:f>
              <c:numCache>
                <c:formatCode>General</c:formatCode>
                <c:ptCount val="4"/>
                <c:pt idx="0">
                  <c:v>2048.0</c:v>
                </c:pt>
                <c:pt idx="1">
                  <c:v>4098.759842140717</c:v>
                </c:pt>
                <c:pt idx="2">
                  <c:v>15871.04584420425</c:v>
                </c:pt>
                <c:pt idx="3">
                  <c:v>60788.03140613847</c:v>
                </c:pt>
              </c:numCache>
            </c:numRef>
          </c:yVal>
          <c:smooth val="1"/>
        </c:ser>
        <c:ser>
          <c:idx val="3"/>
          <c:order val="3"/>
          <c:tx>
            <c:v>cutoff w/o barrier</c:v>
          </c:tx>
          <c:xVal>
            <c:numRef>
              <c:f>Intrepid!$B$6:$B$9</c:f>
              <c:numCache>
                <c:formatCode>General</c:formatCode>
                <c:ptCount val="4"/>
                <c:pt idx="0">
                  <c:v>2048.0</c:v>
                </c:pt>
                <c:pt idx="1">
                  <c:v>4096.0</c:v>
                </c:pt>
                <c:pt idx="2">
                  <c:v>16384.0</c:v>
                </c:pt>
                <c:pt idx="3">
                  <c:v>65536.0</c:v>
                </c:pt>
              </c:numCache>
            </c:numRef>
          </c:xVal>
          <c:yVal>
            <c:numRef>
              <c:f>Intrepid!$M$6:$M$9</c:f>
              <c:numCache>
                <c:formatCode>General</c:formatCode>
                <c:ptCount val="4"/>
                <c:pt idx="0">
                  <c:v>2048.0</c:v>
                </c:pt>
                <c:pt idx="1">
                  <c:v>4090.521080009908</c:v>
                </c:pt>
                <c:pt idx="2">
                  <c:v>15958.09199845381</c:v>
                </c:pt>
                <c:pt idx="3">
                  <c:v>59529.32083633744</c:v>
                </c:pt>
              </c:numCache>
            </c:numRef>
          </c:yVal>
          <c:smooth val="1"/>
        </c:ser>
        <c:dLbls>
          <c:showLegendKey val="0"/>
          <c:showVal val="0"/>
          <c:showCatName val="0"/>
          <c:showSerName val="0"/>
          <c:showPercent val="0"/>
          <c:showBubbleSize val="0"/>
        </c:dLbls>
        <c:axId val="726577880"/>
        <c:axId val="680534648"/>
      </c:scatterChart>
      <c:valAx>
        <c:axId val="726577880"/>
        <c:scaling>
          <c:logBase val="2.0"/>
          <c:orientation val="minMax"/>
          <c:min val="2048.0"/>
        </c:scaling>
        <c:delete val="0"/>
        <c:axPos val="b"/>
        <c:title>
          <c:tx>
            <c:rich>
              <a:bodyPr/>
              <a:lstStyle/>
              <a:p>
                <a:pPr>
                  <a:defRPr sz="1400"/>
                </a:pPr>
                <a:r>
                  <a:rPr lang="en-US" sz="1400"/>
                  <a:t>Number</a:t>
                </a:r>
                <a:r>
                  <a:rPr lang="en-US" sz="1400" baseline="0"/>
                  <a:t> of Cores</a:t>
                </a:r>
              </a:p>
            </c:rich>
          </c:tx>
          <c:layout/>
          <c:overlay val="0"/>
        </c:title>
        <c:numFmt formatCode="General" sourceLinked="1"/>
        <c:majorTickMark val="none"/>
        <c:minorTickMark val="none"/>
        <c:tickLblPos val="nextTo"/>
        <c:txPr>
          <a:bodyPr/>
          <a:lstStyle/>
          <a:p>
            <a:pPr>
              <a:defRPr sz="1400"/>
            </a:pPr>
            <a:endParaRPr lang="en-US"/>
          </a:p>
        </c:txPr>
        <c:crossAx val="680534648"/>
        <c:crosses val="autoZero"/>
        <c:crossBetween val="midCat"/>
        <c:majorUnit val="2.0"/>
      </c:valAx>
      <c:valAx>
        <c:axId val="680534648"/>
        <c:scaling>
          <c:logBase val="2.0"/>
          <c:orientation val="minMax"/>
          <c:max val="65536.0"/>
          <c:min val="2048.0"/>
        </c:scaling>
        <c:delete val="0"/>
        <c:axPos val="l"/>
        <c:majorGridlines/>
        <c:title>
          <c:tx>
            <c:rich>
              <a:bodyPr rot="-5400000" vert="horz"/>
              <a:lstStyle/>
              <a:p>
                <a:pPr>
                  <a:defRPr sz="1400"/>
                </a:pPr>
                <a:r>
                  <a:rPr lang="en-US" sz="1400"/>
                  <a:t>Speedup </a:t>
                </a:r>
              </a:p>
            </c:rich>
          </c:tx>
          <c:layout/>
          <c:overlay val="0"/>
        </c:title>
        <c:numFmt formatCode="General" sourceLinked="1"/>
        <c:majorTickMark val="none"/>
        <c:minorTickMark val="none"/>
        <c:tickLblPos val="nextTo"/>
        <c:spPr>
          <a:ln w="9525">
            <a:noFill/>
          </a:ln>
        </c:spPr>
        <c:txPr>
          <a:bodyPr/>
          <a:lstStyle/>
          <a:p>
            <a:pPr>
              <a:defRPr sz="1400"/>
            </a:pPr>
            <a:endParaRPr lang="en-US"/>
          </a:p>
        </c:txPr>
        <c:crossAx val="726577880"/>
        <c:crosses val="autoZero"/>
        <c:crossBetween val="midCat"/>
        <c:majorUnit val="2.0"/>
        <c:minorUnit val="2.0"/>
      </c:valAx>
    </c:plotArea>
    <c:legend>
      <c:legendPos val="r"/>
      <c:layout>
        <c:manualLayout>
          <c:xMode val="edge"/>
          <c:yMode val="edge"/>
          <c:x val="0.14037863610244"/>
          <c:y val="0.0837398027949212"/>
          <c:w val="0.234769292891643"/>
          <c:h val="0.397315740937789"/>
        </c:manualLayout>
      </c:layout>
      <c:overlay val="1"/>
      <c:txPr>
        <a:bodyPr/>
        <a:lstStyle/>
        <a:p>
          <a:pPr>
            <a:defRPr sz="1600"/>
          </a:pPr>
          <a:endParaRPr lang="en-US"/>
        </a:p>
      </c:txPr>
    </c:legend>
    <c:plotVisOnly val="1"/>
    <c:dispBlanksAs val="gap"/>
    <c:showDLblsOverMax val="0"/>
  </c:chart>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0.73439</cdr:x>
      <cdr:y>0.27435</cdr:y>
    </cdr:from>
    <cdr:to>
      <cdr:x>1</cdr:x>
      <cdr:y>0.39077</cdr:y>
    </cdr:to>
    <cdr:sp macro="" textlink="">
      <cdr:nvSpPr>
        <cdr:cNvPr id="2" name="Rectangular Callout 1"/>
        <cdr:cNvSpPr/>
      </cdr:nvSpPr>
      <cdr:spPr>
        <a:xfrm xmlns:a="http://schemas.openxmlformats.org/drawingml/2006/main">
          <a:off x="5910808" y="1256928"/>
          <a:ext cx="2137817" cy="533400"/>
        </a:xfrm>
        <a:prstGeom xmlns:a="http://schemas.openxmlformats.org/drawingml/2006/main" prst="wedgeRectCallout">
          <a:avLst>
            <a:gd name="adj1" fmla="val 33131"/>
            <a:gd name="adj2" fmla="val -233344"/>
          </a:avLst>
        </a:prstGeom>
        <a:solidFill xmlns:a="http://schemas.openxmlformats.org/drawingml/2006/main">
          <a:srgbClr val="1F497D">
            <a:lumMod val="60000"/>
            <a:lumOff val="40000"/>
            <a:alpha val="74000"/>
          </a:srgbClr>
        </a:solidFill>
        <a:ln xmlns:a="http://schemas.openxmlformats.org/drawingml/2006/main" w="25400" cap="flat" cmpd="sng" algn="ctr">
          <a:noFill/>
          <a:prstDash val="solid"/>
        </a:ln>
        <a:effectLst xmlns:a="http://schemas.openxmlformats.org/drawingml/2006/mai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914400" rtl="0" eaLnBrk="1" latinLnBrk="0" hangingPunct="1">
            <a:defRPr sz="1800" kern="1200">
              <a:solidFill>
                <a:sysClr val="window" lastClr="FFFFFF"/>
              </a:solidFill>
              <a:latin typeface="Calibri"/>
            </a:defRPr>
          </a:lvl1pPr>
          <a:lvl2pPr marL="457200" algn="l" defTabSz="914400" rtl="0" eaLnBrk="1" latinLnBrk="0" hangingPunct="1">
            <a:defRPr sz="1800" kern="1200">
              <a:solidFill>
                <a:sysClr val="window" lastClr="FFFFFF"/>
              </a:solidFill>
              <a:latin typeface="Calibri"/>
            </a:defRPr>
          </a:lvl2pPr>
          <a:lvl3pPr marL="914400" algn="l" defTabSz="914400" rtl="0" eaLnBrk="1" latinLnBrk="0" hangingPunct="1">
            <a:defRPr sz="1800" kern="1200">
              <a:solidFill>
                <a:sysClr val="window" lastClr="FFFFFF"/>
              </a:solidFill>
              <a:latin typeface="Calibri"/>
            </a:defRPr>
          </a:lvl3pPr>
          <a:lvl4pPr marL="1371600" algn="l" defTabSz="914400" rtl="0" eaLnBrk="1" latinLnBrk="0" hangingPunct="1">
            <a:defRPr sz="1800" kern="1200">
              <a:solidFill>
                <a:sysClr val="window" lastClr="FFFFFF"/>
              </a:solidFill>
              <a:latin typeface="Calibri"/>
            </a:defRPr>
          </a:lvl4pPr>
          <a:lvl5pPr marL="1828800" algn="l" defTabSz="914400" rtl="0" eaLnBrk="1" latinLnBrk="0" hangingPunct="1">
            <a:defRPr sz="1800" kern="1200">
              <a:solidFill>
                <a:sysClr val="window" lastClr="FFFFFF"/>
              </a:solidFill>
              <a:latin typeface="Calibri"/>
            </a:defRPr>
          </a:lvl5pPr>
          <a:lvl6pPr marL="2286000" algn="l" defTabSz="914400" rtl="0" eaLnBrk="1" latinLnBrk="0" hangingPunct="1">
            <a:defRPr sz="1800" kern="1200">
              <a:solidFill>
                <a:sysClr val="window" lastClr="FFFFFF"/>
              </a:solidFill>
              <a:latin typeface="Calibri"/>
            </a:defRPr>
          </a:lvl6pPr>
          <a:lvl7pPr marL="2743200" algn="l" defTabSz="914400" rtl="0" eaLnBrk="1" latinLnBrk="0" hangingPunct="1">
            <a:defRPr sz="1800" kern="1200">
              <a:solidFill>
                <a:sysClr val="window" lastClr="FFFFFF"/>
              </a:solidFill>
              <a:latin typeface="Calibri"/>
            </a:defRPr>
          </a:lvl7pPr>
          <a:lvl8pPr marL="3200400" algn="l" defTabSz="914400" rtl="0" eaLnBrk="1" latinLnBrk="0" hangingPunct="1">
            <a:defRPr sz="1800" kern="1200">
              <a:solidFill>
                <a:sysClr val="window" lastClr="FFFFFF"/>
              </a:solidFill>
              <a:latin typeface="Calibri"/>
            </a:defRPr>
          </a:lvl8pPr>
          <a:lvl9pPr marL="3657600" algn="l" defTabSz="914400" rtl="0" eaLnBrk="1" latinLnBrk="0" hangingPunct="1">
            <a:defRPr sz="1800" kern="1200">
              <a:solidFill>
                <a:sysClr val="window" lastClr="FFFFFF"/>
              </a:solidFill>
              <a:latin typeface="Calibri"/>
            </a:defRPr>
          </a:lvl9pPr>
        </a:lstStyle>
        <a:p xmlns:a="http://schemas.openxmlformats.org/drawingml/2006/main">
          <a:pPr algn="ctr"/>
          <a:r>
            <a:rPr lang="en-US" dirty="0" smtClean="0"/>
            <a:t>PME:  162.6 ms/step</a:t>
          </a:r>
        </a:p>
        <a:p xmlns:a="http://schemas.openxmlformats.org/drawingml/2006/main">
          <a:pPr algn="ctr"/>
          <a:r>
            <a:rPr lang="en-US" dirty="0" smtClean="0"/>
            <a:t>(~1.1 ns/day)</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4504F5D-E38D-3641-802A-EEE0508E3D0C}" type="datetimeFigureOut">
              <a:rPr lang="en-US" smtClean="0"/>
              <a:t>8/29/12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5022AA6-882D-2647-96D1-C2161CDF29EF}" type="slidenum">
              <a:rPr lang="en-US" smtClean="0"/>
              <a:t>‹#›</a:t>
            </a:fld>
            <a:endParaRPr lang="en-US"/>
          </a:p>
        </p:txBody>
      </p:sp>
    </p:spTree>
    <p:extLst>
      <p:ext uri="{BB962C8B-B14F-4D97-AF65-F5344CB8AC3E}">
        <p14:creationId xmlns:p14="http://schemas.microsoft.com/office/powerpoint/2010/main" val="4908022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717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6861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717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717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717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BB04B643-C74C-455E-AFCB-1138D85C2B9E}" type="slidenum">
              <a:rPr lang="en-US"/>
              <a:pPr>
                <a:defRPr/>
              </a:pPr>
              <a:t>‹#›</a:t>
            </a:fld>
            <a:endParaRPr lang="en-US" dirty="0"/>
          </a:p>
        </p:txBody>
      </p:sp>
    </p:spTree>
    <p:extLst>
      <p:ext uri="{BB962C8B-B14F-4D97-AF65-F5344CB8AC3E}">
        <p14:creationId xmlns:p14="http://schemas.microsoft.com/office/powerpoint/2010/main" val="4075392749"/>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p:spPr>
        <p:txBody>
          <a:bodyPr/>
          <a:lstStyle/>
          <a:p>
            <a:endParaRPr lang="en-US" smtClean="0"/>
          </a:p>
        </p:txBody>
      </p:sp>
      <p:sp>
        <p:nvSpPr>
          <p:cNvPr id="69636" name="Slide Number Placeholder 3"/>
          <p:cNvSpPr>
            <a:spLocks noGrp="1"/>
          </p:cNvSpPr>
          <p:nvPr>
            <p:ph type="sldNum" sz="quarter" idx="5"/>
          </p:nvPr>
        </p:nvSpPr>
        <p:spPr>
          <a:noFill/>
        </p:spPr>
        <p:txBody>
          <a:bodyPr/>
          <a:lstStyle/>
          <a:p>
            <a:fld id="{0FE62B86-45F4-4C1B-BB2D-2E1880191CEB}" type="slidenum">
              <a:rPr lang="en-US" smtClean="0"/>
              <a:pPr/>
              <a:t>1</a:t>
            </a:fld>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ln/>
        </p:spPr>
      </p:sp>
      <p:sp>
        <p:nvSpPr>
          <p:cNvPr id="79875" name="Notes Placeholder 2"/>
          <p:cNvSpPr>
            <a:spLocks noGrp="1"/>
          </p:cNvSpPr>
          <p:nvPr>
            <p:ph type="body" idx="1"/>
          </p:nvPr>
        </p:nvSpPr>
        <p:spPr>
          <a:noFill/>
          <a:ln/>
        </p:spPr>
        <p:txBody>
          <a:bodyPr/>
          <a:lstStyle/>
          <a:p>
            <a:endParaRPr lang="en-US" smtClean="0"/>
          </a:p>
        </p:txBody>
      </p:sp>
      <p:sp>
        <p:nvSpPr>
          <p:cNvPr id="79876" name="Slide Number Placeholder 3"/>
          <p:cNvSpPr>
            <a:spLocks noGrp="1"/>
          </p:cNvSpPr>
          <p:nvPr>
            <p:ph type="sldNum" sz="quarter" idx="5"/>
          </p:nvPr>
        </p:nvSpPr>
        <p:spPr>
          <a:noFill/>
        </p:spPr>
        <p:txBody>
          <a:bodyPr/>
          <a:lstStyle/>
          <a:p>
            <a:fld id="{C4221978-6F4F-4D9D-9E56-2BC9FA6D5193}" type="slidenum">
              <a:rPr lang="en-US" smtClean="0"/>
              <a:pPr/>
              <a:t>29</a:t>
            </a:fld>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a:ln/>
        </p:spPr>
        <p:txBody>
          <a:bodyPr/>
          <a:lstStyle/>
          <a:p>
            <a:endParaRPr lang="en-US" smtClean="0"/>
          </a:p>
        </p:txBody>
      </p:sp>
      <p:sp>
        <p:nvSpPr>
          <p:cNvPr id="80900" name="Slide Number Placeholder 3"/>
          <p:cNvSpPr>
            <a:spLocks noGrp="1"/>
          </p:cNvSpPr>
          <p:nvPr>
            <p:ph type="sldNum" sz="quarter" idx="5"/>
          </p:nvPr>
        </p:nvSpPr>
        <p:spPr>
          <a:noFill/>
        </p:spPr>
        <p:txBody>
          <a:bodyPr/>
          <a:lstStyle/>
          <a:p>
            <a:fld id="{B6C9B5E5-857B-4897-A1D5-E0801B03E2E1}" type="slidenum">
              <a:rPr lang="en-US" smtClean="0"/>
              <a:pPr/>
              <a:t>30</a:t>
            </a:fld>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D0EBB8D5-ABC2-5F44-AD2E-9B7B0C72CAD0}" type="slidenum">
              <a:rPr lang="en-US"/>
              <a:pPr/>
              <a:t>31</a:t>
            </a:fld>
            <a:endParaRPr lang="en-US"/>
          </a:p>
        </p:txBody>
      </p:sp>
      <p:sp>
        <p:nvSpPr>
          <p:cNvPr id="8193"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194"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73DEA947-97E7-F748-ABC9-DCA5E0E94A0A}" type="slidenum">
              <a:rPr lang="en-US"/>
              <a:pPr/>
              <a:t>32</a:t>
            </a:fld>
            <a:endParaRPr lang="en-US"/>
          </a:p>
        </p:txBody>
      </p:sp>
      <p:sp>
        <p:nvSpPr>
          <p:cNvPr id="921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218"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8A24890F-BFDE-AA43-BD55-AA63AE8F057F}" type="slidenum">
              <a:rPr lang="en-US"/>
              <a:pPr/>
              <a:t>33</a:t>
            </a:fld>
            <a:endParaRPr lang="en-US"/>
          </a:p>
        </p:txBody>
      </p:sp>
      <p:sp>
        <p:nvSpPr>
          <p:cNvPr id="10241"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242"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83971" name="Notes Placeholder 2"/>
          <p:cNvSpPr>
            <a:spLocks noGrp="1"/>
          </p:cNvSpPr>
          <p:nvPr>
            <p:ph type="body" idx="1"/>
          </p:nvPr>
        </p:nvSpPr>
        <p:spPr>
          <a:noFill/>
          <a:ln/>
        </p:spPr>
        <p:txBody>
          <a:bodyPr/>
          <a:lstStyle/>
          <a:p>
            <a:endParaRPr lang="en-US" smtClean="0"/>
          </a:p>
        </p:txBody>
      </p:sp>
      <p:sp>
        <p:nvSpPr>
          <p:cNvPr id="83972" name="Slide Number Placeholder 3"/>
          <p:cNvSpPr>
            <a:spLocks noGrp="1"/>
          </p:cNvSpPr>
          <p:nvPr>
            <p:ph type="sldNum" sz="quarter" idx="5"/>
          </p:nvPr>
        </p:nvSpPr>
        <p:spPr>
          <a:noFill/>
        </p:spPr>
        <p:txBody>
          <a:bodyPr/>
          <a:lstStyle/>
          <a:p>
            <a:fld id="{EE78B880-E8AD-4024-A663-89DF08C40C17}" type="slidenum">
              <a:rPr lang="en-US" smtClean="0"/>
              <a:pPr/>
              <a:t>36</a:t>
            </a:fld>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6"/>
          <p:cNvSpPr>
            <a:spLocks noGrp="1" noChangeArrowheads="1"/>
          </p:cNvSpPr>
          <p:nvPr>
            <p:ph type="sldNum" sz="quarter" idx="5"/>
          </p:nvPr>
        </p:nvSpPr>
        <p:spPr>
          <a:noFill/>
        </p:spPr>
        <p:txBody>
          <a:bodyPr/>
          <a:lstStyle/>
          <a:p>
            <a:pPr>
              <a:buFont typeface="Wingdings" pitchFamily="2" charset="2"/>
              <a:buNone/>
            </a:pPr>
            <a:fld id="{E2E818AB-2371-4964-85FF-94597A855A56}" type="slidenum">
              <a:rPr lang="en-US" smtClean="0">
                <a:ea typeface="DejaVu Sans"/>
                <a:cs typeface="DejaVu Sans"/>
              </a:rPr>
              <a:pPr>
                <a:buFont typeface="Wingdings" pitchFamily="2" charset="2"/>
                <a:buNone/>
              </a:pPr>
              <a:t>37</a:t>
            </a:fld>
            <a:endParaRPr lang="en-US" smtClean="0">
              <a:ea typeface="DejaVu Sans"/>
              <a:cs typeface="DejaVu Sans"/>
            </a:endParaRPr>
          </a:p>
        </p:txBody>
      </p:sp>
      <p:sp>
        <p:nvSpPr>
          <p:cNvPr id="86019" name="Rectangle 1"/>
          <p:cNvSpPr>
            <a:spLocks noGrp="1" noRot="1" noChangeAspect="1" noChangeArrowheads="1" noTextEdit="1"/>
          </p:cNvSpPr>
          <p:nvPr>
            <p:ph type="sldImg"/>
          </p:nvPr>
        </p:nvSpPr>
        <p:spPr>
          <a:xfrm>
            <a:off x="1144588" y="693738"/>
            <a:ext cx="4567237" cy="3427412"/>
          </a:xfrm>
          <a:solidFill>
            <a:srgbClr val="FFFFFF"/>
          </a:solidFill>
          <a:ln/>
        </p:spPr>
      </p:sp>
      <p:sp>
        <p:nvSpPr>
          <p:cNvPr id="86020" name="Rectangle 2"/>
          <p:cNvSpPr>
            <a:spLocks noGrp="1" noChangeArrowheads="1"/>
          </p:cNvSpPr>
          <p:nvPr>
            <p:ph type="body" idx="1"/>
          </p:nvPr>
        </p:nvSpPr>
        <p:spPr>
          <a:xfrm>
            <a:off x="1046163" y="4352925"/>
            <a:ext cx="4770437" cy="3478213"/>
          </a:xfrm>
          <a:noFill/>
          <a:ln/>
        </p:spPr>
        <p:txBody>
          <a:bodyPr wrap="none" anchor="ctr"/>
          <a:lstStyle/>
          <a:p>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ln/>
        </p:spPr>
      </p:sp>
      <p:sp>
        <p:nvSpPr>
          <p:cNvPr id="87043" name="Notes Placeholder 2"/>
          <p:cNvSpPr>
            <a:spLocks noGrp="1"/>
          </p:cNvSpPr>
          <p:nvPr>
            <p:ph type="body" idx="1"/>
          </p:nvPr>
        </p:nvSpPr>
        <p:spPr>
          <a:noFill/>
          <a:ln/>
        </p:spPr>
        <p:txBody>
          <a:bodyPr/>
          <a:lstStyle/>
          <a:p>
            <a:endParaRPr lang="en-US" smtClean="0"/>
          </a:p>
        </p:txBody>
      </p:sp>
      <p:sp>
        <p:nvSpPr>
          <p:cNvPr id="87044" name="Slide Number Placeholder 3"/>
          <p:cNvSpPr>
            <a:spLocks noGrp="1"/>
          </p:cNvSpPr>
          <p:nvPr>
            <p:ph type="sldNum" sz="quarter" idx="5"/>
          </p:nvPr>
        </p:nvSpPr>
        <p:spPr>
          <a:noFill/>
        </p:spPr>
        <p:txBody>
          <a:bodyPr/>
          <a:lstStyle/>
          <a:p>
            <a:fld id="{9328E3EC-1AC2-4C7F-9FB1-ACB7D677956F}" type="slidenum">
              <a:rPr lang="en-US" smtClean="0"/>
              <a:pPr/>
              <a:t>38</a:t>
            </a:fld>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Saving cooling energy was the motive</a:t>
            </a:r>
            <a:r>
              <a:rPr lang="en-US" baseline="0" dirty="0" smtClean="0"/>
              <a:t> of our research. </a:t>
            </a:r>
            <a:r>
              <a:rPr lang="en-US" dirty="0" smtClean="0"/>
              <a:t>To</a:t>
            </a:r>
            <a:r>
              <a:rPr lang="en-US" baseline="0" dirty="0" smtClean="0"/>
              <a:t> gauge cooling energy saved, we normalized the cooling energy for each run according to the base run where all cores were running with max frequency without temperature control</a:t>
            </a:r>
          </a:p>
          <a:p>
            <a:r>
              <a:rPr lang="en-US" baseline="0" dirty="0" smtClean="0"/>
              <a:t>The figure shows the normalized cooling energy for both the schemes. Both the schemes end up saving some cooling energy but these savings are more in case of our temperature aware load balancer</a:t>
            </a:r>
          </a:p>
          <a:p>
            <a:r>
              <a:rPr lang="en-US" baseline="0" dirty="0" smtClean="0"/>
              <a:t>We end up saving as high as 57% of the cooling cost.</a:t>
            </a:r>
            <a:endParaRPr lang="en-US" dirty="0"/>
          </a:p>
        </p:txBody>
      </p:sp>
      <p:sp>
        <p:nvSpPr>
          <p:cNvPr id="4" name="Slide Number Placeholder 3"/>
          <p:cNvSpPr>
            <a:spLocks noGrp="1"/>
          </p:cNvSpPr>
          <p:nvPr>
            <p:ph type="sldNum" sz="quarter" idx="10"/>
          </p:nvPr>
        </p:nvSpPr>
        <p:spPr/>
        <p:txBody>
          <a:bodyPr/>
          <a:lstStyle/>
          <a:p>
            <a:fld id="{97243612-EB84-BC47-AEB3-F4F5694E6EFE}" type="slidenum">
              <a:rPr lang="en-US" smtClean="0"/>
              <a:pPr/>
              <a:t>43</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p:txBody>
          <a:bodyPr/>
          <a:lstStyle/>
          <a:p>
            <a:pPr>
              <a:defRPr/>
            </a:pPr>
            <a:fld id="{1FDEB584-72AC-4157-82AC-C14716AE2A15}" type="slidenum">
              <a:rPr lang="en-US" smtClean="0"/>
              <a:pPr>
                <a:defRPr/>
              </a:pPr>
              <a:t>47</a:t>
            </a:fld>
            <a:endParaRPr lang="en-US" smtClean="0"/>
          </a:p>
        </p:txBody>
      </p:sp>
      <p:sp>
        <p:nvSpPr>
          <p:cNvPr id="44035" name="Slide Image Placeholder 1"/>
          <p:cNvSpPr>
            <a:spLocks noGrp="1" noRot="1" noChangeAspect="1" noTextEdit="1"/>
          </p:cNvSpPr>
          <p:nvPr>
            <p:ph type="sldImg"/>
          </p:nvPr>
        </p:nvSpPr>
        <p:spPr>
          <a:ln/>
        </p:spPr>
      </p:sp>
      <p:sp>
        <p:nvSpPr>
          <p:cNvPr id="44036" name="Notes Placeholder 2"/>
          <p:cNvSpPr>
            <a:spLocks noGrp="1"/>
          </p:cNvSpPr>
          <p:nvPr>
            <p:ph type="body" idx="1"/>
          </p:nvPr>
        </p:nvSpPr>
        <p:spPr>
          <a:noFill/>
          <a:ln/>
        </p:spPr>
        <p:txBody>
          <a:bodyPr/>
          <a:lstStyle/>
          <a:p>
            <a:pPr eaLnBrk="1" hangingPunct="1"/>
            <a:endParaRPr lang="en-US" smtClean="0"/>
          </a:p>
        </p:txBody>
      </p:sp>
      <p:sp>
        <p:nvSpPr>
          <p:cNvPr id="44037" name="Slide Number Placeholder 3"/>
          <p:cNvSpPr txBox="1">
            <a:spLocks noGrp="1"/>
          </p:cNvSpPr>
          <p:nvPr/>
        </p:nvSpPr>
        <p:spPr bwMode="auto">
          <a:xfrm>
            <a:off x="3886200" y="8686800"/>
            <a:ext cx="2971800" cy="457200"/>
          </a:xfrm>
          <a:prstGeom prst="rect">
            <a:avLst/>
          </a:prstGeom>
          <a:noFill/>
          <a:ln w="9525">
            <a:noFill/>
            <a:miter lim="800000"/>
            <a:headEnd/>
            <a:tailEnd/>
          </a:ln>
        </p:spPr>
        <p:txBody>
          <a:bodyPr anchor="b"/>
          <a:lstStyle/>
          <a:p>
            <a:pPr algn="r"/>
            <a:fld id="{99E43824-E80C-432F-93B1-6A3B1B74C478}" type="slidenum">
              <a:rPr lang="en-US" sz="1200"/>
              <a:pPr algn="r"/>
              <a:t>47</a:t>
            </a:fld>
            <a:endParaRPr 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 figure with</a:t>
            </a:r>
            <a:r>
              <a:rPr lang="en-US" baseline="0" dirty="0" smtClean="0"/>
              <a:t> a new drawing</a:t>
            </a:r>
            <a:endParaRPr lang="en-US" dirty="0"/>
          </a:p>
        </p:txBody>
      </p:sp>
      <p:sp>
        <p:nvSpPr>
          <p:cNvPr id="4" name="Slide Number Placeholder 3"/>
          <p:cNvSpPr>
            <a:spLocks noGrp="1"/>
          </p:cNvSpPr>
          <p:nvPr>
            <p:ph type="sldNum" sz="quarter" idx="10"/>
          </p:nvPr>
        </p:nvSpPr>
        <p:spPr/>
        <p:txBody>
          <a:bodyPr/>
          <a:lstStyle/>
          <a:p>
            <a:pPr>
              <a:defRPr/>
            </a:pPr>
            <a:fld id="{BB04B643-C74C-455E-AFCB-1138D85C2B9E}" type="slidenum">
              <a:rPr lang="en-US" smtClean="0"/>
              <a:pPr>
                <a:defRPr/>
              </a:pPr>
              <a:t>9</a:t>
            </a:fld>
            <a:endParaRPr lang="en-US" dirty="0"/>
          </a:p>
        </p:txBody>
      </p:sp>
    </p:spTree>
    <p:extLst>
      <p:ext uri="{BB962C8B-B14F-4D97-AF65-F5344CB8AC3E}">
        <p14:creationId xmlns:p14="http://schemas.microsoft.com/office/powerpoint/2010/main" val="626710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p:txBody>
          <a:bodyPr/>
          <a:lstStyle/>
          <a:p>
            <a:pPr>
              <a:defRPr/>
            </a:pPr>
            <a:fld id="{DC8AFB33-46FE-41BD-8E9C-56397F7CA8ED}" type="slidenum">
              <a:rPr lang="en-US" smtClean="0"/>
              <a:pPr>
                <a:defRPr/>
              </a:pPr>
              <a:t>53</a:t>
            </a:fld>
            <a:endParaRPr lang="en-US" smtClean="0"/>
          </a:p>
        </p:txBody>
      </p:sp>
      <p:sp>
        <p:nvSpPr>
          <p:cNvPr id="57347" name="Slide Image Placeholder 1"/>
          <p:cNvSpPr>
            <a:spLocks noGrp="1" noRot="1" noChangeAspect="1" noTextEdit="1"/>
          </p:cNvSpPr>
          <p:nvPr>
            <p:ph type="sldImg"/>
          </p:nvPr>
        </p:nvSpPr>
        <p:spPr>
          <a:ln/>
        </p:spPr>
      </p:sp>
      <p:sp>
        <p:nvSpPr>
          <p:cNvPr id="57348" name="Notes Placeholder 2"/>
          <p:cNvSpPr>
            <a:spLocks noGrp="1"/>
          </p:cNvSpPr>
          <p:nvPr>
            <p:ph type="body" idx="1"/>
          </p:nvPr>
        </p:nvSpPr>
        <p:spPr>
          <a:noFill/>
          <a:ln/>
        </p:spPr>
        <p:txBody>
          <a:bodyPr/>
          <a:lstStyle/>
          <a:p>
            <a:pPr eaLnBrk="1" hangingPunct="1"/>
            <a:endParaRPr lang="en-US" smtClean="0"/>
          </a:p>
        </p:txBody>
      </p:sp>
      <p:sp>
        <p:nvSpPr>
          <p:cNvPr id="57349" name="Slide Number Placeholder 3"/>
          <p:cNvSpPr txBox="1">
            <a:spLocks noGrp="1"/>
          </p:cNvSpPr>
          <p:nvPr/>
        </p:nvSpPr>
        <p:spPr bwMode="auto">
          <a:xfrm>
            <a:off x="3886200" y="8686800"/>
            <a:ext cx="2971800" cy="457200"/>
          </a:xfrm>
          <a:prstGeom prst="rect">
            <a:avLst/>
          </a:prstGeom>
          <a:noFill/>
          <a:ln w="9525">
            <a:noFill/>
            <a:miter lim="800000"/>
            <a:headEnd/>
            <a:tailEnd/>
          </a:ln>
        </p:spPr>
        <p:txBody>
          <a:bodyPr anchor="b"/>
          <a:lstStyle/>
          <a:p>
            <a:pPr algn="r"/>
            <a:fld id="{CF3146EC-4575-4EB4-850F-E73A6951E612}" type="slidenum">
              <a:rPr lang="en-US" sz="1200"/>
              <a:pPr algn="r"/>
              <a:t>53</a:t>
            </a:fld>
            <a:endParaRPr lang="en-US"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p:txBody>
          <a:bodyPr/>
          <a:lstStyle/>
          <a:p>
            <a:pPr>
              <a:defRPr/>
            </a:pPr>
            <a:fld id="{2384DC79-C52C-4AA7-98A5-8F15A52D4833}" type="slidenum">
              <a:rPr lang="en-US" smtClean="0"/>
              <a:pPr>
                <a:defRPr/>
              </a:pPr>
              <a:t>54</a:t>
            </a:fld>
            <a:endParaRPr lang="en-US" smtClean="0"/>
          </a:p>
        </p:txBody>
      </p:sp>
      <p:sp>
        <p:nvSpPr>
          <p:cNvPr id="59395" name="Slide Image Placeholder 1"/>
          <p:cNvSpPr>
            <a:spLocks noGrp="1" noRot="1" noChangeAspect="1" noTextEdit="1"/>
          </p:cNvSpPr>
          <p:nvPr>
            <p:ph type="sldImg"/>
          </p:nvPr>
        </p:nvSpPr>
        <p:spPr>
          <a:ln/>
        </p:spPr>
      </p:sp>
      <p:sp>
        <p:nvSpPr>
          <p:cNvPr id="59396" name="Notes Placeholder 2"/>
          <p:cNvSpPr>
            <a:spLocks noGrp="1"/>
          </p:cNvSpPr>
          <p:nvPr>
            <p:ph type="body" idx="1"/>
          </p:nvPr>
        </p:nvSpPr>
        <p:spPr>
          <a:noFill/>
          <a:ln/>
        </p:spPr>
        <p:txBody>
          <a:bodyPr/>
          <a:lstStyle/>
          <a:p>
            <a:pPr eaLnBrk="1" hangingPunct="1"/>
            <a:endParaRPr lang="en-US" smtClean="0"/>
          </a:p>
        </p:txBody>
      </p:sp>
      <p:sp>
        <p:nvSpPr>
          <p:cNvPr id="59397" name="Slide Number Placeholder 3"/>
          <p:cNvSpPr txBox="1">
            <a:spLocks noGrp="1"/>
          </p:cNvSpPr>
          <p:nvPr/>
        </p:nvSpPr>
        <p:spPr bwMode="auto">
          <a:xfrm>
            <a:off x="3886200" y="8686800"/>
            <a:ext cx="2971800" cy="457200"/>
          </a:xfrm>
          <a:prstGeom prst="rect">
            <a:avLst/>
          </a:prstGeom>
          <a:noFill/>
          <a:ln w="9525">
            <a:noFill/>
            <a:miter lim="800000"/>
            <a:headEnd/>
            <a:tailEnd/>
          </a:ln>
        </p:spPr>
        <p:txBody>
          <a:bodyPr anchor="b"/>
          <a:lstStyle/>
          <a:p>
            <a:pPr algn="r"/>
            <a:fld id="{20B43A4A-8941-4128-B16B-5C3E89912820}" type="slidenum">
              <a:rPr lang="en-US" sz="1200"/>
              <a:pPr algn="r"/>
              <a:t>54</a:t>
            </a:fld>
            <a:endParaRPr lang="en-US"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ln/>
        </p:spPr>
      </p:sp>
      <p:sp>
        <p:nvSpPr>
          <p:cNvPr id="101379" name="Notes Placeholder 2"/>
          <p:cNvSpPr>
            <a:spLocks noGrp="1"/>
          </p:cNvSpPr>
          <p:nvPr>
            <p:ph type="body" idx="1"/>
          </p:nvPr>
        </p:nvSpPr>
        <p:spPr>
          <a:noFill/>
          <a:ln/>
        </p:spPr>
        <p:txBody>
          <a:bodyPr/>
          <a:lstStyle/>
          <a:p>
            <a:endParaRPr lang="en-US" smtClean="0"/>
          </a:p>
        </p:txBody>
      </p:sp>
      <p:sp>
        <p:nvSpPr>
          <p:cNvPr id="101380" name="Slide Number Placeholder 3"/>
          <p:cNvSpPr>
            <a:spLocks noGrp="1"/>
          </p:cNvSpPr>
          <p:nvPr>
            <p:ph type="sldNum" sz="quarter" idx="5"/>
          </p:nvPr>
        </p:nvSpPr>
        <p:spPr>
          <a:noFill/>
        </p:spPr>
        <p:txBody>
          <a:bodyPr/>
          <a:lstStyle/>
          <a:p>
            <a:fld id="{E7002B88-BE2E-4966-A125-9AEC7A16BF1A}" type="slidenum">
              <a:rPr lang="en-US" smtClean="0"/>
              <a:pPr/>
              <a:t>62</a:t>
            </a:fld>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 “scanned” diagram on the left with a better one, in all the slides that use this.</a:t>
            </a:r>
          </a:p>
          <a:p>
            <a:endParaRPr lang="en-US" dirty="0"/>
          </a:p>
        </p:txBody>
      </p:sp>
      <p:sp>
        <p:nvSpPr>
          <p:cNvPr id="4" name="Slide Number Placeholder 3"/>
          <p:cNvSpPr>
            <a:spLocks noGrp="1"/>
          </p:cNvSpPr>
          <p:nvPr>
            <p:ph type="sldNum" sz="quarter" idx="10"/>
          </p:nvPr>
        </p:nvSpPr>
        <p:spPr/>
        <p:txBody>
          <a:bodyPr/>
          <a:lstStyle/>
          <a:p>
            <a:pPr>
              <a:defRPr/>
            </a:pPr>
            <a:fld id="{BB04B643-C74C-455E-AFCB-1138D85C2B9E}" type="slidenum">
              <a:rPr lang="en-US" smtClean="0"/>
              <a:pPr>
                <a:defRPr/>
              </a:pPr>
              <a:t>12</a:t>
            </a:fld>
            <a:endParaRPr lang="en-US" dirty="0"/>
          </a:p>
        </p:txBody>
      </p:sp>
    </p:spTree>
    <p:extLst>
      <p:ext uri="{BB962C8B-B14F-4D97-AF65-F5344CB8AC3E}">
        <p14:creationId xmlns:p14="http://schemas.microsoft.com/office/powerpoint/2010/main" val="1069476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CB468D0F-5633-42A7-B3BC-36CE79F89F6E}" type="slidenum">
              <a:rPr lang="en-US" smtClean="0"/>
              <a:pPr/>
              <a:t>15</a:t>
            </a:fld>
            <a:endParaRPr lang="en-US" smtClean="0"/>
          </a:p>
        </p:txBody>
      </p:sp>
      <p:sp>
        <p:nvSpPr>
          <p:cNvPr id="74755"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pPr algn="r"/>
            <a:fld id="{C23DDD33-B2E2-4149-80B0-1BD161528359}" type="slidenum">
              <a:rPr lang="en-US" sz="1200"/>
              <a:pPr algn="r"/>
              <a:t>15</a:t>
            </a:fld>
            <a:endParaRPr lang="en-US" sz="1200"/>
          </a:p>
        </p:txBody>
      </p:sp>
      <p:sp>
        <p:nvSpPr>
          <p:cNvPr id="74756" name="Rectangle 2"/>
          <p:cNvSpPr>
            <a:spLocks noGrp="1" noRot="1" noChangeAspect="1" noChangeArrowheads="1" noTextEdit="1"/>
          </p:cNvSpPr>
          <p:nvPr>
            <p:ph type="sldImg"/>
          </p:nvPr>
        </p:nvSpPr>
        <p:spPr>
          <a:ln/>
        </p:spPr>
      </p:sp>
      <p:sp>
        <p:nvSpPr>
          <p:cNvPr id="74757" name="Rectangle 3"/>
          <p:cNvSpPr>
            <a:spLocks noGrp="1" noChangeArrowheads="1"/>
          </p:cNvSpPr>
          <p:nvPr>
            <p:ph type="body" idx="1"/>
          </p:nvPr>
        </p:nvSpPr>
        <p:spPr>
          <a:xfrm>
            <a:off x="685800" y="4343400"/>
            <a:ext cx="5486400" cy="4114800"/>
          </a:xfrm>
          <a:noFill/>
          <a:ln/>
        </p:spPr>
        <p:txBody>
          <a:bodyPr/>
          <a:lstStyle/>
          <a:p>
            <a:pPr eaLnBrk="1" hangingPunct="1">
              <a:buFontTx/>
              <a:buChar char="•"/>
            </a:pPr>
            <a:r>
              <a:rPr lang="en-US" altLang="zh-CN" dirty="0" smtClean="0">
                <a:solidFill>
                  <a:srgbClr val="FF0000"/>
                </a:solidFill>
              </a:rPr>
              <a:t>In traditional MPI paradigm. The number of partitions of both modules is typically equal to the number of processor P</a:t>
            </a:r>
          </a:p>
          <a:p>
            <a:pPr eaLnBrk="1" hangingPunct="1">
              <a:buFontTx/>
              <a:buChar char="•"/>
            </a:pPr>
            <a:r>
              <a:rPr lang="en-US" altLang="zh-CN" dirty="0" smtClean="0">
                <a:solidFill>
                  <a:srgbClr val="FF0000"/>
                </a:solidFill>
              </a:rPr>
              <a:t>And although the </a:t>
            </a:r>
            <a:r>
              <a:rPr lang="en-US" altLang="zh-CN" dirty="0" err="1" smtClean="0">
                <a:solidFill>
                  <a:srgbClr val="FF0000"/>
                </a:solidFill>
              </a:rPr>
              <a:t>i’th</a:t>
            </a:r>
            <a:r>
              <a:rPr lang="en-US" altLang="zh-CN" dirty="0" smtClean="0">
                <a:solidFill>
                  <a:srgbClr val="FF0000"/>
                </a:solidFill>
              </a:rPr>
              <a:t> elements of fluid module and solid module are not connected geometrically in the simulation, they are glued together on the </a:t>
            </a:r>
            <a:r>
              <a:rPr lang="en-US" altLang="zh-CN" dirty="0" err="1" smtClean="0">
                <a:solidFill>
                  <a:srgbClr val="FF0000"/>
                </a:solidFill>
              </a:rPr>
              <a:t>I’th</a:t>
            </a:r>
            <a:r>
              <a:rPr lang="en-US" altLang="zh-CN" dirty="0" smtClean="0">
                <a:solidFill>
                  <a:srgbClr val="FF0000"/>
                </a:solidFill>
              </a:rPr>
              <a:t> processor.</a:t>
            </a:r>
          </a:p>
          <a:p>
            <a:pPr eaLnBrk="1" hangingPunct="1">
              <a:buFontTx/>
              <a:buChar char="•"/>
            </a:pPr>
            <a:r>
              <a:rPr lang="en-US" altLang="zh-CN" dirty="0" smtClean="0">
                <a:solidFill>
                  <a:srgbClr val="FF0000"/>
                </a:solidFill>
              </a:rPr>
              <a:t>Under Charm++/AMPI framework, the two modules each get their own set of parallel objects. And the size of the arrays are not restricted or related.</a:t>
            </a:r>
          </a:p>
          <a:p>
            <a:pPr eaLnBrk="1" hangingPunct="1">
              <a:buFontTx/>
              <a:buChar char="•"/>
            </a:pPr>
            <a:r>
              <a:rPr lang="en-US" altLang="zh-CN" dirty="0" smtClean="0">
                <a:solidFill>
                  <a:srgbClr val="FF0000"/>
                </a:solidFill>
              </a:rPr>
              <a:t>The benefit of this is performance optimizations and better modularity.</a:t>
            </a:r>
          </a:p>
          <a:p>
            <a:pPr eaLnBrk="1" hangingPunct="1">
              <a:buFontTx/>
              <a:buChar char="•"/>
            </a:pPr>
            <a:r>
              <a:rPr lang="en-US" altLang="zh-CN" dirty="0" smtClean="0">
                <a:solidFill>
                  <a:srgbClr val="FF0000"/>
                </a:solidFill>
              </a:rPr>
              <a:t>Problem: due to the asynchronous method invocation, the flow of control is buried deep into the object code</a:t>
            </a:r>
            <a:endParaRPr 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p:spPr>
        <p:txBody>
          <a:bodyPr/>
          <a:lstStyle/>
          <a:p>
            <a:pPr eaLnBrk="1" hangingPunct="1">
              <a:spcBef>
                <a:spcPct val="0"/>
              </a:spcBef>
            </a:pPr>
            <a:endParaRPr lang="en-US" smtClean="0"/>
          </a:p>
        </p:txBody>
      </p:sp>
      <p:sp>
        <p:nvSpPr>
          <p:cNvPr id="72708" name="Slide Number Placeholder 3"/>
          <p:cNvSpPr>
            <a:spLocks noGrp="1"/>
          </p:cNvSpPr>
          <p:nvPr>
            <p:ph type="sldNum" sz="quarter" idx="5"/>
          </p:nvPr>
        </p:nvSpPr>
        <p:spPr>
          <a:noFill/>
        </p:spPr>
        <p:txBody>
          <a:bodyPr/>
          <a:lstStyle/>
          <a:p>
            <a:fld id="{B98A32BC-DF91-4241-B023-45A0A6115125}" type="slidenum">
              <a:rPr lang="en-US" smtClean="0"/>
              <a:pPr/>
              <a:t>16</a:t>
            </a:fld>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74EE1C46-5B6B-4637-A2A1-BAEA4C622F53}" type="slidenum">
              <a:rPr lang="en-US" smtClean="0"/>
              <a:pPr/>
              <a:t>18</a:t>
            </a:fld>
            <a:endParaRPr lang="en-US" smtClean="0"/>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spcBef>
                <a:spcPct val="0"/>
              </a:spcBef>
            </a:pPr>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AF61AFBA-2533-4D53-9FC5-FB020C8F9006}" type="slidenum">
              <a:rPr lang="en-US" smtClean="0"/>
              <a:pPr/>
              <a:t>19</a:t>
            </a:fld>
            <a:endParaRPr lang="en-US" smtClean="0"/>
          </a:p>
        </p:txBody>
      </p:sp>
      <p:sp>
        <p:nvSpPr>
          <p:cNvPr id="77827" name="Rectangle 2"/>
          <p:cNvSpPr>
            <a:spLocks noGrp="1" noRot="1" noChangeAspect="1" noChangeArrowheads="1" noTextEdit="1"/>
          </p:cNvSpPr>
          <p:nvPr>
            <p:ph type="sldImg"/>
          </p:nvPr>
        </p:nvSpPr>
        <p:spPr>
          <a:xfrm>
            <a:off x="1144588" y="685800"/>
            <a:ext cx="4572000" cy="3429000"/>
          </a:xfrm>
          <a:ln/>
        </p:spPr>
      </p:sp>
      <p:sp>
        <p:nvSpPr>
          <p:cNvPr id="77828" name="Rectangle 3"/>
          <p:cNvSpPr>
            <a:spLocks noGrp="1" noChangeArrowheads="1"/>
          </p:cNvSpPr>
          <p:nvPr>
            <p:ph type="body" idx="1"/>
          </p:nvPr>
        </p:nvSpPr>
        <p:spPr>
          <a:xfrm>
            <a:off x="915988" y="4343400"/>
            <a:ext cx="5026025" cy="4114800"/>
          </a:xfrm>
          <a:noFill/>
          <a:ln/>
        </p:spPr>
        <p:txBody>
          <a:bodyPr/>
          <a:lstStyle/>
          <a:p>
            <a:pPr eaLnBrk="1" hangingPunct="1"/>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3BF1F15-8CA5-B945-9912-5D2AAE0556DE}" type="slidenum">
              <a:rPr lang="en-US" smtClean="0"/>
              <a:pPr/>
              <a:t>21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E6D3B457-AA13-407E-956B-7335B485905A}" type="slidenum">
              <a:rPr lang="en-US" smtClean="0"/>
              <a:pPr/>
              <a:t>28</a:t>
            </a:fld>
            <a:endParaRPr lang="en-US" smtClean="0"/>
          </a:p>
        </p:txBody>
      </p:sp>
      <p:sp>
        <p:nvSpPr>
          <p:cNvPr id="78851" name="Slide Image Placeholder 1"/>
          <p:cNvSpPr>
            <a:spLocks noGrp="1" noRot="1" noChangeAspect="1" noTextEdit="1"/>
          </p:cNvSpPr>
          <p:nvPr>
            <p:ph type="sldImg"/>
          </p:nvPr>
        </p:nvSpPr>
        <p:spPr>
          <a:ln/>
        </p:spPr>
      </p:sp>
      <p:sp>
        <p:nvSpPr>
          <p:cNvPr id="78852" name="Notes Placeholder 2"/>
          <p:cNvSpPr>
            <a:spLocks noGrp="1"/>
          </p:cNvSpPr>
          <p:nvPr>
            <p:ph type="body" idx="1"/>
          </p:nvPr>
        </p:nvSpPr>
        <p:spPr>
          <a:noFill/>
          <a:ln/>
        </p:spPr>
        <p:txBody>
          <a:bodyPr/>
          <a:lstStyle/>
          <a:p>
            <a:pPr eaLnBrk="1" hangingPunct="1"/>
            <a:endParaRPr lang="en-US" smtClean="0"/>
          </a:p>
        </p:txBody>
      </p:sp>
      <p:sp>
        <p:nvSpPr>
          <p:cNvPr id="78853" name="Slide Number Placeholder 3"/>
          <p:cNvSpPr txBox="1">
            <a:spLocks noGrp="1"/>
          </p:cNvSpPr>
          <p:nvPr/>
        </p:nvSpPr>
        <p:spPr bwMode="auto">
          <a:xfrm>
            <a:off x="3886200" y="8686800"/>
            <a:ext cx="2971800" cy="457200"/>
          </a:xfrm>
          <a:prstGeom prst="rect">
            <a:avLst/>
          </a:prstGeom>
          <a:noFill/>
          <a:ln w="9525">
            <a:noFill/>
            <a:miter lim="800000"/>
            <a:headEnd/>
            <a:tailEnd/>
          </a:ln>
        </p:spPr>
        <p:txBody>
          <a:bodyPr anchor="b"/>
          <a:lstStyle/>
          <a:p>
            <a:pPr algn="r"/>
            <a:fld id="{12C53790-84E3-4A97-A537-19B158F7B52E}" type="slidenum">
              <a:rPr lang="en-US" sz="1200"/>
              <a:pPr algn="r"/>
              <a:t>28</a:t>
            </a:fld>
            <a:endParaRPr 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defRPr/>
            </a:pPr>
            <a:fld id="{BD9BE213-1EDB-0345-B725-E52CA055AB9E}" type="datetime1">
              <a:rPr lang="en-US" smtClean="0"/>
              <a:t>8/29/12</a:t>
            </a:fld>
            <a:endParaRPr lang="en-US" dirty="0"/>
          </a:p>
        </p:txBody>
      </p:sp>
      <p:sp>
        <p:nvSpPr>
          <p:cNvPr id="5" name="Footer Placeholder 4"/>
          <p:cNvSpPr>
            <a:spLocks noGrp="1"/>
          </p:cNvSpPr>
          <p:nvPr>
            <p:ph type="ftr" sz="quarter" idx="11"/>
          </p:nvPr>
        </p:nvSpPr>
        <p:spPr/>
        <p:txBody>
          <a:bodyPr/>
          <a:lstStyle/>
          <a:p>
            <a:pPr>
              <a:defRPr/>
            </a:pPr>
            <a:r>
              <a:rPr lang="en-US" smtClean="0"/>
              <a:t>cs598LVK</a:t>
            </a:r>
            <a:endParaRPr lang="en-US" dirty="0"/>
          </a:p>
        </p:txBody>
      </p:sp>
      <p:sp>
        <p:nvSpPr>
          <p:cNvPr id="6" name="Slide Number Placeholder 5"/>
          <p:cNvSpPr>
            <a:spLocks noGrp="1"/>
          </p:cNvSpPr>
          <p:nvPr>
            <p:ph type="sldNum" sz="quarter" idx="12"/>
          </p:nvPr>
        </p:nvSpPr>
        <p:spPr/>
        <p:txBody>
          <a:bodyPr/>
          <a:lstStyle/>
          <a:p>
            <a:pPr>
              <a:defRPr/>
            </a:pPr>
            <a:fld id="{DB7E8914-472C-4427-BBE5-B601DB073B47}" type="slidenum">
              <a:rPr lang="en-US" smtClean="0"/>
              <a:pPr>
                <a:defRPr/>
              </a:pPr>
              <a:t>‹#›</a:t>
            </a:fld>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DC8D65E1-1ABB-1D48-9288-F142F0969D8F}" type="datetime1">
              <a:rPr lang="en-US" smtClean="0"/>
              <a:t>8/29/12</a:t>
            </a:fld>
            <a:endParaRPr lang="en-US" dirty="0"/>
          </a:p>
        </p:txBody>
      </p:sp>
      <p:sp>
        <p:nvSpPr>
          <p:cNvPr id="5" name="Footer Placeholder 4"/>
          <p:cNvSpPr>
            <a:spLocks noGrp="1"/>
          </p:cNvSpPr>
          <p:nvPr>
            <p:ph type="ftr" sz="quarter" idx="11"/>
          </p:nvPr>
        </p:nvSpPr>
        <p:spPr/>
        <p:txBody>
          <a:bodyPr/>
          <a:lstStyle/>
          <a:p>
            <a:pPr>
              <a:defRPr/>
            </a:pPr>
            <a:r>
              <a:rPr lang="en-US" smtClean="0"/>
              <a:t>cs598LVK</a:t>
            </a:r>
            <a:endParaRPr lang="en-US" dirty="0"/>
          </a:p>
        </p:txBody>
      </p:sp>
      <p:sp>
        <p:nvSpPr>
          <p:cNvPr id="6" name="Slide Number Placeholder 5"/>
          <p:cNvSpPr>
            <a:spLocks noGrp="1"/>
          </p:cNvSpPr>
          <p:nvPr>
            <p:ph type="sldNum" sz="quarter" idx="12"/>
          </p:nvPr>
        </p:nvSpPr>
        <p:spPr/>
        <p:txBody>
          <a:bodyPr/>
          <a:lstStyle/>
          <a:p>
            <a:pPr>
              <a:defRPr/>
            </a:pPr>
            <a:fld id="{8911538B-28AD-4B8F-9377-02FC4F0157F6}" type="slidenum">
              <a:rPr lang="en-US" smtClean="0"/>
              <a:pPr>
                <a:defRPr/>
              </a:pPr>
              <a:t>‹#›</a:t>
            </a:fld>
            <a:endParaRPr lang="en-US" dirty="0"/>
          </a:p>
        </p:txBody>
      </p:sp>
      <p:pic>
        <p:nvPicPr>
          <p:cNvPr id="7" name="Picture 7" descr="ppl-logo-white-s.png"/>
          <p:cNvPicPr>
            <a:picLocks noChangeAspect="1"/>
          </p:cNvPicPr>
          <p:nvPr/>
        </p:nvPicPr>
        <p:blipFill>
          <a:blip r:embed="rId2" cstate="print"/>
          <a:srcRect/>
          <a:stretch>
            <a:fillRect/>
          </a:stretch>
        </p:blipFill>
        <p:spPr bwMode="auto">
          <a:xfrm>
            <a:off x="8534400" y="6291263"/>
            <a:ext cx="473075" cy="566737"/>
          </a:xfrm>
          <a:prstGeom prst="rect">
            <a:avLst/>
          </a:prstGeom>
          <a:noFill/>
          <a:ln w="9525">
            <a:noFill/>
            <a:miter lim="800000"/>
            <a:headEnd/>
            <a:tailEnd/>
          </a:ln>
        </p:spPr>
      </p:pic>
      <p:pic>
        <p:nvPicPr>
          <p:cNvPr id="8" name="Picture 7" descr="ppl-logo-white-s.png"/>
          <p:cNvPicPr>
            <a:picLocks noChangeAspect="1"/>
          </p:cNvPicPr>
          <p:nvPr userDrawn="1"/>
        </p:nvPicPr>
        <p:blipFill>
          <a:blip r:embed="rId2" cstate="print"/>
          <a:srcRect/>
          <a:stretch>
            <a:fillRect/>
          </a:stretch>
        </p:blipFill>
        <p:spPr bwMode="auto">
          <a:xfrm>
            <a:off x="8534400" y="6291263"/>
            <a:ext cx="473075" cy="566737"/>
          </a:xfrm>
          <a:prstGeom prst="rect">
            <a:avLst/>
          </a:prstGeom>
          <a:noFill/>
          <a:ln w="9525">
            <a:noFill/>
            <a:miter lim="800000"/>
            <a:headEnd/>
            <a:tailEnd/>
          </a:ln>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2BD2DABE-44CD-CE43-BA88-A1E1BE534680}" type="datetime1">
              <a:rPr lang="en-US" smtClean="0"/>
              <a:t>8/29/12</a:t>
            </a:fld>
            <a:endParaRPr lang="en-US" dirty="0"/>
          </a:p>
        </p:txBody>
      </p:sp>
      <p:sp>
        <p:nvSpPr>
          <p:cNvPr id="5" name="Footer Placeholder 4"/>
          <p:cNvSpPr>
            <a:spLocks noGrp="1"/>
          </p:cNvSpPr>
          <p:nvPr>
            <p:ph type="ftr" sz="quarter" idx="11"/>
          </p:nvPr>
        </p:nvSpPr>
        <p:spPr/>
        <p:txBody>
          <a:bodyPr/>
          <a:lstStyle/>
          <a:p>
            <a:pPr>
              <a:defRPr/>
            </a:pPr>
            <a:r>
              <a:rPr lang="en-US" smtClean="0"/>
              <a:t>cs598LVK</a:t>
            </a:r>
            <a:endParaRPr lang="en-US" dirty="0"/>
          </a:p>
        </p:txBody>
      </p:sp>
      <p:sp>
        <p:nvSpPr>
          <p:cNvPr id="6" name="Slide Number Placeholder 5"/>
          <p:cNvSpPr>
            <a:spLocks noGrp="1"/>
          </p:cNvSpPr>
          <p:nvPr>
            <p:ph type="sldNum" sz="quarter" idx="12"/>
          </p:nvPr>
        </p:nvSpPr>
        <p:spPr/>
        <p:txBody>
          <a:bodyPr/>
          <a:lstStyle/>
          <a:p>
            <a:pPr>
              <a:defRPr/>
            </a:pPr>
            <a:fld id="{CBE07E28-94A6-4B68-AD3A-4EC40AD6B338}" type="slidenum">
              <a:rPr lang="en-US" smtClean="0"/>
              <a:pPr>
                <a:defRPr/>
              </a:pPr>
              <a:t>‹#›</a:t>
            </a:fld>
            <a:endParaRPr lang="en-US" dirty="0"/>
          </a:p>
        </p:txBody>
      </p:sp>
      <p:pic>
        <p:nvPicPr>
          <p:cNvPr id="7" name="Picture 7" descr="ppl-logo-white-s.png"/>
          <p:cNvPicPr>
            <a:picLocks noChangeAspect="1"/>
          </p:cNvPicPr>
          <p:nvPr/>
        </p:nvPicPr>
        <p:blipFill>
          <a:blip r:embed="rId2" cstate="print"/>
          <a:srcRect/>
          <a:stretch>
            <a:fillRect/>
          </a:stretch>
        </p:blipFill>
        <p:spPr bwMode="auto">
          <a:xfrm>
            <a:off x="8534400" y="6291263"/>
            <a:ext cx="473075" cy="566737"/>
          </a:xfrm>
          <a:prstGeom prst="rect">
            <a:avLst/>
          </a:prstGeom>
          <a:noFill/>
          <a:ln w="9525">
            <a:noFill/>
            <a:miter lim="800000"/>
            <a:headEnd/>
            <a:tailEnd/>
          </a:ln>
        </p:spPr>
      </p:pic>
      <p:pic>
        <p:nvPicPr>
          <p:cNvPr id="8" name="Picture 7" descr="ppl-logo-white-s.png"/>
          <p:cNvPicPr>
            <a:picLocks noChangeAspect="1"/>
          </p:cNvPicPr>
          <p:nvPr userDrawn="1"/>
        </p:nvPicPr>
        <p:blipFill>
          <a:blip r:embed="rId2" cstate="print"/>
          <a:srcRect/>
          <a:stretch>
            <a:fillRect/>
          </a:stretch>
        </p:blipFill>
        <p:spPr bwMode="auto">
          <a:xfrm>
            <a:off x="8534400" y="6291263"/>
            <a:ext cx="473075" cy="566737"/>
          </a:xfrm>
          <a:prstGeom prst="rect">
            <a:avLst/>
          </a:prstGeom>
          <a:noFill/>
          <a:ln w="9525">
            <a:noFill/>
            <a:miter lim="800000"/>
            <a:headEnd/>
            <a:tailEnd/>
          </a:ln>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fld id="{66923F77-B0BB-F442-BFE0-6941AFF667D7}" type="datetime1">
              <a:rPr lang="en-US" smtClean="0"/>
              <a:t>8/29/12</a:t>
            </a:fld>
            <a:endParaRPr lang="en-US" dirty="0"/>
          </a:p>
        </p:txBody>
      </p:sp>
      <p:sp>
        <p:nvSpPr>
          <p:cNvPr id="4" name="Footer Placeholder 3"/>
          <p:cNvSpPr>
            <a:spLocks noGrp="1"/>
          </p:cNvSpPr>
          <p:nvPr>
            <p:ph type="ftr" sz="quarter" idx="11"/>
          </p:nvPr>
        </p:nvSpPr>
        <p:spPr/>
        <p:txBody>
          <a:bodyPr/>
          <a:lstStyle/>
          <a:p>
            <a:pPr>
              <a:defRPr/>
            </a:pPr>
            <a:r>
              <a:rPr lang="en-US" smtClean="0"/>
              <a:t>cs598LVK</a:t>
            </a:r>
            <a:endParaRPr lang="en-US" dirty="0"/>
          </a:p>
        </p:txBody>
      </p:sp>
      <p:sp>
        <p:nvSpPr>
          <p:cNvPr id="5" name="Slide Number Placeholder 4"/>
          <p:cNvSpPr>
            <a:spLocks noGrp="1"/>
          </p:cNvSpPr>
          <p:nvPr>
            <p:ph type="sldNum" sz="quarter" idx="12"/>
          </p:nvPr>
        </p:nvSpPr>
        <p:spPr/>
        <p:txBody>
          <a:bodyPr/>
          <a:lstStyle/>
          <a:p>
            <a:pPr>
              <a:defRPr/>
            </a:pPr>
            <a:fld id="{046557ED-B28C-4E0E-B69D-3B43209DE75C}" type="slidenum">
              <a:rPr lang="en-US" smtClean="0"/>
              <a:pPr>
                <a:defRPr/>
              </a:pPr>
              <a:t>‹#›</a:t>
            </a:fld>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fld id="{E1818750-B658-454A-AEDC-5B6ACA8CC451}" type="datetime1">
              <a:rPr lang="en-US" smtClean="0"/>
              <a:t>8/29/12</a:t>
            </a:fld>
            <a:endParaRPr lang="en-US" dirty="0"/>
          </a:p>
        </p:txBody>
      </p:sp>
      <p:sp>
        <p:nvSpPr>
          <p:cNvPr id="4" name="Footer Placeholder 3"/>
          <p:cNvSpPr>
            <a:spLocks noGrp="1"/>
          </p:cNvSpPr>
          <p:nvPr>
            <p:ph type="ftr" sz="quarter" idx="11"/>
          </p:nvPr>
        </p:nvSpPr>
        <p:spPr/>
        <p:txBody>
          <a:bodyPr/>
          <a:lstStyle/>
          <a:p>
            <a:pPr>
              <a:defRPr/>
            </a:pPr>
            <a:r>
              <a:rPr lang="en-US" smtClean="0"/>
              <a:t>cs598LVK</a:t>
            </a:r>
            <a:endParaRPr lang="en-US" dirty="0"/>
          </a:p>
        </p:txBody>
      </p:sp>
      <p:sp>
        <p:nvSpPr>
          <p:cNvPr id="5" name="Slide Number Placeholder 4"/>
          <p:cNvSpPr>
            <a:spLocks noGrp="1"/>
          </p:cNvSpPr>
          <p:nvPr>
            <p:ph type="sldNum" sz="quarter" idx="12"/>
          </p:nvPr>
        </p:nvSpPr>
        <p:spPr/>
        <p:txBody>
          <a:bodyPr/>
          <a:lstStyle/>
          <a:p>
            <a:pPr>
              <a:defRPr/>
            </a:pPr>
            <a:fld id="{046557ED-B28C-4E0E-B69D-3B43209DE75C}" type="slidenum">
              <a:rPr lang="en-US" smtClean="0"/>
              <a:pPr>
                <a:defRPr/>
              </a:pPr>
              <a:t>‹#›</a:t>
            </a:fld>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4DA57D8F-4D19-014B-BD8C-219A057DDDB0}" type="datetime1">
              <a:rPr lang="en-US" smtClean="0"/>
              <a:t>8/29/12</a:t>
            </a:fld>
            <a:endParaRPr lang="en-US" dirty="0"/>
          </a:p>
        </p:txBody>
      </p:sp>
      <p:sp>
        <p:nvSpPr>
          <p:cNvPr id="5" name="Footer Placeholder 4"/>
          <p:cNvSpPr>
            <a:spLocks noGrp="1"/>
          </p:cNvSpPr>
          <p:nvPr>
            <p:ph type="ftr" sz="quarter" idx="11"/>
          </p:nvPr>
        </p:nvSpPr>
        <p:spPr/>
        <p:txBody>
          <a:bodyPr/>
          <a:lstStyle/>
          <a:p>
            <a:pPr>
              <a:defRPr/>
            </a:pPr>
            <a:r>
              <a:rPr lang="en-US" smtClean="0"/>
              <a:t>cs598LVK</a:t>
            </a:r>
            <a:endParaRPr lang="en-US" dirty="0"/>
          </a:p>
        </p:txBody>
      </p:sp>
      <p:sp>
        <p:nvSpPr>
          <p:cNvPr id="6" name="Slide Number Placeholder 5"/>
          <p:cNvSpPr>
            <a:spLocks noGrp="1"/>
          </p:cNvSpPr>
          <p:nvPr>
            <p:ph type="sldNum" sz="quarter" idx="12"/>
          </p:nvPr>
        </p:nvSpPr>
        <p:spPr/>
        <p:txBody>
          <a:bodyPr/>
          <a:lstStyle/>
          <a:p>
            <a:pPr>
              <a:defRPr/>
            </a:pPr>
            <a:fld id="{3EF9F3CA-D42A-4F16-9502-7E916E4DA7FE}" type="slidenum">
              <a:rPr lang="en-US" smtClean="0"/>
              <a:pPr>
                <a:defRPr/>
              </a:pPr>
              <a:t>‹#›</a:t>
            </a:fld>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EF0CC869-FCA0-EF44-8B37-6ADA37BC16D3}" type="datetime1">
              <a:rPr lang="en-US" smtClean="0"/>
              <a:t>8/29/12</a:t>
            </a:fld>
            <a:endParaRPr lang="en-US" dirty="0"/>
          </a:p>
        </p:txBody>
      </p:sp>
      <p:sp>
        <p:nvSpPr>
          <p:cNvPr id="5" name="Footer Placeholder 4"/>
          <p:cNvSpPr>
            <a:spLocks noGrp="1"/>
          </p:cNvSpPr>
          <p:nvPr>
            <p:ph type="ftr" sz="quarter" idx="11"/>
          </p:nvPr>
        </p:nvSpPr>
        <p:spPr/>
        <p:txBody>
          <a:bodyPr/>
          <a:lstStyle/>
          <a:p>
            <a:pPr>
              <a:defRPr/>
            </a:pPr>
            <a:r>
              <a:rPr lang="en-US" smtClean="0"/>
              <a:t>cs598LVK</a:t>
            </a:r>
            <a:endParaRPr lang="en-US" dirty="0"/>
          </a:p>
        </p:txBody>
      </p:sp>
      <p:sp>
        <p:nvSpPr>
          <p:cNvPr id="6" name="Slide Number Placeholder 5"/>
          <p:cNvSpPr>
            <a:spLocks noGrp="1"/>
          </p:cNvSpPr>
          <p:nvPr>
            <p:ph type="sldNum" sz="quarter" idx="12"/>
          </p:nvPr>
        </p:nvSpPr>
        <p:spPr/>
        <p:txBody>
          <a:bodyPr/>
          <a:lstStyle/>
          <a:p>
            <a:pPr>
              <a:defRPr/>
            </a:pPr>
            <a:fld id="{C936F1F8-890D-4C48-8E24-C784EDDCDBB0}" type="slidenum">
              <a:rPr lang="en-US" smtClean="0"/>
              <a:pPr>
                <a:defRPr/>
              </a:pPr>
              <a:t>‹#›</a:t>
            </a:fld>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defRPr/>
            </a:pPr>
            <a:fld id="{3510A942-6C07-E04A-9A25-2A96ACE80720}" type="datetime1">
              <a:rPr lang="en-US" smtClean="0"/>
              <a:t>8/29/12</a:t>
            </a:fld>
            <a:endParaRPr lang="en-US" dirty="0"/>
          </a:p>
        </p:txBody>
      </p:sp>
      <p:sp>
        <p:nvSpPr>
          <p:cNvPr id="6" name="Footer Placeholder 5"/>
          <p:cNvSpPr>
            <a:spLocks noGrp="1"/>
          </p:cNvSpPr>
          <p:nvPr>
            <p:ph type="ftr" sz="quarter" idx="11"/>
          </p:nvPr>
        </p:nvSpPr>
        <p:spPr/>
        <p:txBody>
          <a:bodyPr/>
          <a:lstStyle/>
          <a:p>
            <a:pPr>
              <a:defRPr/>
            </a:pPr>
            <a:r>
              <a:rPr lang="en-US" smtClean="0"/>
              <a:t>cs598LVK</a:t>
            </a:r>
            <a:endParaRPr lang="en-US" dirty="0"/>
          </a:p>
        </p:txBody>
      </p:sp>
      <p:sp>
        <p:nvSpPr>
          <p:cNvPr id="7" name="Slide Number Placeholder 6"/>
          <p:cNvSpPr>
            <a:spLocks noGrp="1"/>
          </p:cNvSpPr>
          <p:nvPr>
            <p:ph type="sldNum" sz="quarter" idx="12"/>
          </p:nvPr>
        </p:nvSpPr>
        <p:spPr/>
        <p:txBody>
          <a:bodyPr/>
          <a:lstStyle/>
          <a:p>
            <a:pPr>
              <a:defRPr/>
            </a:pPr>
            <a:fld id="{247C39AB-C319-403C-8545-69BA255C32C6}" type="slidenum">
              <a:rPr lang="en-US" smtClean="0"/>
              <a:pPr>
                <a:defRPr/>
              </a:pPr>
              <a:t>‹#›</a:t>
            </a:fld>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fld id="{7160A200-9D0A-4C4D-8BF5-1B3B0CB1EFD0}" type="datetime1">
              <a:rPr lang="en-US" smtClean="0"/>
              <a:t>8/29/12</a:t>
            </a:fld>
            <a:endParaRPr lang="en-US" dirty="0"/>
          </a:p>
        </p:txBody>
      </p:sp>
      <p:sp>
        <p:nvSpPr>
          <p:cNvPr id="8" name="Footer Placeholder 7"/>
          <p:cNvSpPr>
            <a:spLocks noGrp="1"/>
          </p:cNvSpPr>
          <p:nvPr>
            <p:ph type="ftr" sz="quarter" idx="11"/>
          </p:nvPr>
        </p:nvSpPr>
        <p:spPr/>
        <p:txBody>
          <a:bodyPr/>
          <a:lstStyle/>
          <a:p>
            <a:pPr>
              <a:defRPr/>
            </a:pPr>
            <a:r>
              <a:rPr lang="en-US" smtClean="0"/>
              <a:t>cs598LVK</a:t>
            </a:r>
            <a:endParaRPr lang="en-US" dirty="0"/>
          </a:p>
        </p:txBody>
      </p:sp>
      <p:sp>
        <p:nvSpPr>
          <p:cNvPr id="9" name="Slide Number Placeholder 8"/>
          <p:cNvSpPr>
            <a:spLocks noGrp="1"/>
          </p:cNvSpPr>
          <p:nvPr>
            <p:ph type="sldNum" sz="quarter" idx="12"/>
          </p:nvPr>
        </p:nvSpPr>
        <p:spPr/>
        <p:txBody>
          <a:bodyPr/>
          <a:lstStyle/>
          <a:p>
            <a:pPr>
              <a:defRPr/>
            </a:pPr>
            <a:fld id="{77590EB3-662D-402A-86F6-9B1E52ECB00D}" type="slidenum">
              <a:rPr lang="en-US" smtClean="0"/>
              <a:pPr>
                <a:defRPr/>
              </a:pPr>
              <a:t>‹#›</a:t>
            </a:fld>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fld id="{C155AEAD-8F24-D742-B3AE-BD748ABD6EDA}" type="datetime1">
              <a:rPr lang="en-US" smtClean="0"/>
              <a:t>8/29/12</a:t>
            </a:fld>
            <a:endParaRPr lang="en-US" dirty="0"/>
          </a:p>
        </p:txBody>
      </p:sp>
      <p:sp>
        <p:nvSpPr>
          <p:cNvPr id="4" name="Footer Placeholder 3"/>
          <p:cNvSpPr>
            <a:spLocks noGrp="1"/>
          </p:cNvSpPr>
          <p:nvPr>
            <p:ph type="ftr" sz="quarter" idx="11"/>
          </p:nvPr>
        </p:nvSpPr>
        <p:spPr/>
        <p:txBody>
          <a:bodyPr/>
          <a:lstStyle/>
          <a:p>
            <a:pPr>
              <a:defRPr/>
            </a:pPr>
            <a:r>
              <a:rPr lang="en-US" smtClean="0"/>
              <a:t>cs598LVK</a:t>
            </a:r>
            <a:endParaRPr lang="en-US" dirty="0"/>
          </a:p>
        </p:txBody>
      </p:sp>
      <p:sp>
        <p:nvSpPr>
          <p:cNvPr id="5" name="Slide Number Placeholder 4"/>
          <p:cNvSpPr>
            <a:spLocks noGrp="1"/>
          </p:cNvSpPr>
          <p:nvPr>
            <p:ph type="sldNum" sz="quarter" idx="12"/>
          </p:nvPr>
        </p:nvSpPr>
        <p:spPr/>
        <p:txBody>
          <a:bodyPr/>
          <a:lstStyle/>
          <a:p>
            <a:pPr>
              <a:defRPr/>
            </a:pPr>
            <a:fld id="{AB45D6F5-C874-4283-99EA-D93D3B58E0B5}" type="slidenum">
              <a:rPr lang="en-US" smtClean="0"/>
              <a:pPr>
                <a:defRPr/>
              </a:pPr>
              <a:t>‹#›</a:t>
            </a:fld>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9B7ABAD1-D7D4-BE45-BF93-C4C49317BDD5}" type="datetime1">
              <a:rPr lang="en-US" smtClean="0"/>
              <a:t>8/29/12</a:t>
            </a:fld>
            <a:endParaRPr lang="en-US" dirty="0"/>
          </a:p>
        </p:txBody>
      </p:sp>
      <p:sp>
        <p:nvSpPr>
          <p:cNvPr id="3" name="Footer Placeholder 2"/>
          <p:cNvSpPr>
            <a:spLocks noGrp="1"/>
          </p:cNvSpPr>
          <p:nvPr>
            <p:ph type="ftr" sz="quarter" idx="11"/>
          </p:nvPr>
        </p:nvSpPr>
        <p:spPr/>
        <p:txBody>
          <a:bodyPr/>
          <a:lstStyle/>
          <a:p>
            <a:pPr>
              <a:defRPr/>
            </a:pPr>
            <a:r>
              <a:rPr lang="en-US" smtClean="0"/>
              <a:t>cs598LVK</a:t>
            </a:r>
            <a:endParaRPr lang="en-US" dirty="0"/>
          </a:p>
        </p:txBody>
      </p:sp>
      <p:sp>
        <p:nvSpPr>
          <p:cNvPr id="4" name="Slide Number Placeholder 3"/>
          <p:cNvSpPr>
            <a:spLocks noGrp="1"/>
          </p:cNvSpPr>
          <p:nvPr>
            <p:ph type="sldNum" sz="quarter" idx="12"/>
          </p:nvPr>
        </p:nvSpPr>
        <p:spPr/>
        <p:txBody>
          <a:bodyPr/>
          <a:lstStyle/>
          <a:p>
            <a:pPr>
              <a:defRPr/>
            </a:pPr>
            <a:fld id="{BFFC72E0-3E7F-4709-B8DF-5EC8A0346E37}" type="slidenum">
              <a:rPr lang="en-US" smtClean="0"/>
              <a:pPr>
                <a:defRPr/>
              </a:pPr>
              <a:t>‹#›</a:t>
            </a:fld>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912A1716-3F56-574D-9A2C-BAA8C16F3EFC}" type="datetime1">
              <a:rPr lang="en-US" smtClean="0"/>
              <a:t>8/29/12</a:t>
            </a:fld>
            <a:endParaRPr lang="en-US" dirty="0"/>
          </a:p>
        </p:txBody>
      </p:sp>
      <p:sp>
        <p:nvSpPr>
          <p:cNvPr id="6" name="Footer Placeholder 5"/>
          <p:cNvSpPr>
            <a:spLocks noGrp="1"/>
          </p:cNvSpPr>
          <p:nvPr>
            <p:ph type="ftr" sz="quarter" idx="11"/>
          </p:nvPr>
        </p:nvSpPr>
        <p:spPr/>
        <p:txBody>
          <a:bodyPr/>
          <a:lstStyle/>
          <a:p>
            <a:pPr>
              <a:defRPr/>
            </a:pPr>
            <a:r>
              <a:rPr lang="en-US" smtClean="0"/>
              <a:t>cs598LVK</a:t>
            </a:r>
            <a:endParaRPr lang="en-US" dirty="0"/>
          </a:p>
        </p:txBody>
      </p:sp>
      <p:sp>
        <p:nvSpPr>
          <p:cNvPr id="7" name="Slide Number Placeholder 6"/>
          <p:cNvSpPr>
            <a:spLocks noGrp="1"/>
          </p:cNvSpPr>
          <p:nvPr>
            <p:ph type="sldNum" sz="quarter" idx="12"/>
          </p:nvPr>
        </p:nvSpPr>
        <p:spPr/>
        <p:txBody>
          <a:bodyPr/>
          <a:lstStyle/>
          <a:p>
            <a:pPr>
              <a:defRPr/>
            </a:pPr>
            <a:fld id="{47372E52-CA3B-4B89-8AEC-1B69F92FAE92}" type="slidenum">
              <a:rPr lang="en-US" smtClean="0"/>
              <a:pPr>
                <a:defRPr/>
              </a:pPr>
              <a:t>‹#›</a:t>
            </a:fld>
            <a:r>
              <a:rPr lang="en-US" smtClean="0"/>
              <a:t>  </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933D12A0-7341-2144-9575-86E44419DA9C}" type="datetime1">
              <a:rPr lang="en-US" smtClean="0"/>
              <a:t>8/29/12</a:t>
            </a:fld>
            <a:endParaRPr lang="en-US" dirty="0"/>
          </a:p>
        </p:txBody>
      </p:sp>
      <p:sp>
        <p:nvSpPr>
          <p:cNvPr id="6" name="Footer Placeholder 5"/>
          <p:cNvSpPr>
            <a:spLocks noGrp="1"/>
          </p:cNvSpPr>
          <p:nvPr>
            <p:ph type="ftr" sz="quarter" idx="11"/>
          </p:nvPr>
        </p:nvSpPr>
        <p:spPr/>
        <p:txBody>
          <a:bodyPr/>
          <a:lstStyle/>
          <a:p>
            <a:pPr>
              <a:defRPr/>
            </a:pPr>
            <a:r>
              <a:rPr lang="en-US" smtClean="0"/>
              <a:t>cs598LVK</a:t>
            </a:r>
            <a:endParaRPr lang="en-US" dirty="0"/>
          </a:p>
        </p:txBody>
      </p:sp>
      <p:sp>
        <p:nvSpPr>
          <p:cNvPr id="7" name="Slide Number Placeholder 6"/>
          <p:cNvSpPr>
            <a:spLocks noGrp="1"/>
          </p:cNvSpPr>
          <p:nvPr>
            <p:ph type="sldNum" sz="quarter" idx="12"/>
          </p:nvPr>
        </p:nvSpPr>
        <p:spPr/>
        <p:txBody>
          <a:bodyPr/>
          <a:lstStyle/>
          <a:p>
            <a:pPr>
              <a:defRPr/>
            </a:pPr>
            <a:fld id="{52ADF9DE-2389-48A4-BC7A-B4842B306333}" type="slidenum">
              <a:rPr lang="en-US" smtClean="0"/>
              <a:pPr>
                <a:defRPr/>
              </a:pPr>
              <a:t>‹#›</a:t>
            </a:fld>
            <a:endParaRPr lang="en-US" dirty="0"/>
          </a:p>
        </p:txBody>
      </p:sp>
      <p:pic>
        <p:nvPicPr>
          <p:cNvPr id="8" name="Picture 7" descr="ppl-logo-white-s.png"/>
          <p:cNvPicPr>
            <a:picLocks noChangeAspect="1"/>
          </p:cNvPicPr>
          <p:nvPr/>
        </p:nvPicPr>
        <p:blipFill>
          <a:blip r:embed="rId2" cstate="print"/>
          <a:srcRect/>
          <a:stretch>
            <a:fillRect/>
          </a:stretch>
        </p:blipFill>
        <p:spPr bwMode="auto">
          <a:xfrm>
            <a:off x="8534400" y="6291263"/>
            <a:ext cx="473075" cy="566737"/>
          </a:xfrm>
          <a:prstGeom prst="rect">
            <a:avLst/>
          </a:prstGeom>
          <a:noFill/>
          <a:ln w="9525">
            <a:noFill/>
            <a:miter lim="800000"/>
            <a:headEnd/>
            <a:tailEnd/>
          </a:ln>
        </p:spPr>
      </p:pic>
      <p:pic>
        <p:nvPicPr>
          <p:cNvPr id="9" name="Picture 8" descr="ppl-logo-white-s.png"/>
          <p:cNvPicPr>
            <a:picLocks noChangeAspect="1"/>
          </p:cNvPicPr>
          <p:nvPr userDrawn="1"/>
        </p:nvPicPr>
        <p:blipFill>
          <a:blip r:embed="rId2" cstate="print"/>
          <a:srcRect/>
          <a:stretch>
            <a:fillRect/>
          </a:stretch>
        </p:blipFill>
        <p:spPr bwMode="auto">
          <a:xfrm>
            <a:off x="8534400" y="6291263"/>
            <a:ext cx="473075" cy="566737"/>
          </a:xfrm>
          <a:prstGeom prst="rect">
            <a:avLst/>
          </a:prstGeom>
          <a:noFill/>
          <a:ln w="9525">
            <a:noFill/>
            <a:miter lim="800000"/>
            <a:headEnd/>
            <a:tailEnd/>
          </a:ln>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000" baseline="0">
                <a:solidFill>
                  <a:schemeClr val="tx2">
                    <a:lumMod val="40000"/>
                    <a:lumOff val="60000"/>
                  </a:schemeClr>
                </a:solidFill>
                <a:latin typeface="Book Antiqua" pitchFamily="18" charset="0"/>
              </a:defRPr>
            </a:lvl1pPr>
          </a:lstStyle>
          <a:p>
            <a:pPr>
              <a:defRPr/>
            </a:pPr>
            <a:fld id="{FBF001B2-D86A-284F-AF55-7B4A782CFB68}" type="datetime1">
              <a:rPr lang="en-US" smtClean="0"/>
              <a:t>8/29/12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000" baseline="0">
                <a:solidFill>
                  <a:schemeClr val="tx2">
                    <a:lumMod val="40000"/>
                    <a:lumOff val="60000"/>
                  </a:schemeClr>
                </a:solidFill>
                <a:latin typeface="Book Antiqua" pitchFamily="18" charset="0"/>
              </a:defRPr>
            </a:lvl1pPr>
          </a:lstStyle>
          <a:p>
            <a:pPr>
              <a:defRPr/>
            </a:pPr>
            <a:r>
              <a:rPr lang="en-US" smtClean="0"/>
              <a:t>cs598LVK</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000" baseline="0">
                <a:solidFill>
                  <a:schemeClr val="tx1">
                    <a:tint val="75000"/>
                  </a:schemeClr>
                </a:solidFill>
                <a:latin typeface="Book Antiqua" pitchFamily="18" charset="0"/>
              </a:defRPr>
            </a:lvl1pPr>
          </a:lstStyle>
          <a:p>
            <a:pPr>
              <a:defRPr/>
            </a:pPr>
            <a:fld id="{046557ED-B28C-4E0E-B69D-3B43209DE75C}" type="slidenum">
              <a:rPr lang="en-US" smtClean="0"/>
              <a:pPr>
                <a:defRPr/>
              </a:pPr>
              <a:t>‹#›</a:t>
            </a:fld>
            <a:endParaRPr lang="en-US" dirty="0"/>
          </a:p>
        </p:txBody>
      </p:sp>
      <p:pic>
        <p:nvPicPr>
          <p:cNvPr id="8" name="Picture 7" descr="ppl-logo-white-s.png"/>
          <p:cNvPicPr>
            <a:picLocks noChangeAspect="1"/>
          </p:cNvPicPr>
          <p:nvPr userDrawn="1"/>
        </p:nvPicPr>
        <p:blipFill>
          <a:blip r:embed="rId15" cstate="print"/>
          <a:srcRect/>
          <a:stretch>
            <a:fillRect/>
          </a:stretch>
        </p:blipFill>
        <p:spPr bwMode="auto">
          <a:xfrm>
            <a:off x="8686800" y="6291263"/>
            <a:ext cx="473075" cy="56673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6" r:id="rId12"/>
    <p:sldLayoutId id="2147483732" r:id="rId13"/>
  </p:sldLayoutIdLst>
  <p:transition xmlns:p14="http://schemas.microsoft.com/office/powerpoint/2010/main">
    <p:fade/>
  </p:transition>
  <p:timing>
    <p:tnLst>
      <p:par>
        <p:cTn xmlns:p14="http://schemas.microsoft.com/office/powerpoint/2010/main" id="1" dur="indefinite" restart="never" nodeType="tmRoot"/>
      </p:par>
    </p:tnLst>
  </p:timing>
  <p:hf hdr="0"/>
  <p:txStyles>
    <p:titleStyle>
      <a:lvl1pPr algn="ctr" defTabSz="914400" rtl="0" eaLnBrk="1" latinLnBrk="0" hangingPunct="1">
        <a:spcBef>
          <a:spcPct val="0"/>
        </a:spcBef>
        <a:buNone/>
        <a:defRPr sz="4000" kern="1200" baseline="0">
          <a:solidFill>
            <a:schemeClr val="accent3">
              <a:lumMod val="50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baseline="0">
          <a:solidFill>
            <a:schemeClr val="tx2">
              <a:lumMod val="50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baseline="0">
          <a:solidFill>
            <a:schemeClr val="accent2">
              <a:lumMod val="50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baseline="0">
          <a:solidFill>
            <a:schemeClr val="accent5">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baseline="0">
          <a:solidFill>
            <a:schemeClr val="accent1">
              <a:lumMod val="50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baseline="0">
          <a:solidFill>
            <a:schemeClr val="accent4">
              <a:lumMod val="5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harm.cs.uiuc.edu/" TargetMode="External"/><Relationship Id="rId4" Type="http://schemas.openxmlformats.org/officeDocument/2006/relationships/image" Target="../media/image2.jpe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4.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11.png"/><Relationship Id="rId1" Type="http://schemas.microsoft.com/office/2007/relationships/media" Target="../media/media1.gif"/><Relationship Id="rId2" Type="http://schemas.openxmlformats.org/officeDocument/2006/relationships/video" Target="../media/media1.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1.xml"/><Relationship Id="rId5" Type="http://schemas.openxmlformats.org/officeDocument/2006/relationships/image" Target="../media/image15.png"/><Relationship Id="rId1" Type="http://schemas.microsoft.com/office/2007/relationships/media" Target="file://localhost/Users/kale/presentations/2008_12_India_IBM_HiPC_keynote/gal1c6.1152g1bwK.mpeg" TargetMode="External"/><Relationship Id="rId2" Type="http://schemas.openxmlformats.org/officeDocument/2006/relationships/video" Target="file://localhost/Users/kale/presentations/2008_12_India_IBM_HiPC_keynote/gal1c6.1152g1bwK.mpe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jpeg"/><Relationship Id="rId5" Type="http://schemas.openxmlformats.org/officeDocument/2006/relationships/image" Target="../media/image21.jpeg"/><Relationship Id="rId6" Type="http://schemas.openxmlformats.org/officeDocument/2006/relationships/image" Target="../media/image22.jpe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emf"/><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a:xfrm>
            <a:off x="381000" y="457201"/>
            <a:ext cx="8458200" cy="3143250"/>
          </a:xfrm>
        </p:spPr>
        <p:txBody>
          <a:bodyPr>
            <a:normAutofit/>
          </a:bodyPr>
          <a:lstStyle/>
          <a:p>
            <a:r>
              <a:rPr lang="en-US" dirty="0"/>
              <a:t>Charm++:  An Asynchronous Parallel  Programming Model with an Intelligent Adaptive Runtime System</a:t>
            </a:r>
            <a:r>
              <a:rPr lang="en-US" dirty="0" smtClean="0"/>
              <a:t/>
            </a:r>
            <a:br>
              <a:rPr lang="en-US" dirty="0" smtClean="0"/>
            </a:br>
            <a:endParaRPr lang="en-US" dirty="0" smtClean="0"/>
          </a:p>
        </p:txBody>
      </p:sp>
      <p:sp>
        <p:nvSpPr>
          <p:cNvPr id="18435" name="Rectangle 3"/>
          <p:cNvSpPr>
            <a:spLocks noGrp="1" noChangeArrowheads="1"/>
          </p:cNvSpPr>
          <p:nvPr>
            <p:ph type="subTitle" idx="1"/>
          </p:nvPr>
        </p:nvSpPr>
        <p:spPr/>
        <p:txBody>
          <a:bodyPr>
            <a:normAutofit fontScale="70000" lnSpcReduction="20000"/>
          </a:bodyPr>
          <a:lstStyle/>
          <a:p>
            <a:r>
              <a:rPr lang="en-US" sz="5100" dirty="0" smtClean="0"/>
              <a:t>Laxmikant (Sanjay) Kale</a:t>
            </a:r>
          </a:p>
          <a:p>
            <a:r>
              <a:rPr lang="en-US" dirty="0" smtClean="0">
                <a:hlinkClick r:id="rId3"/>
              </a:rPr>
              <a:t>http://charm.cs.illinois.edu</a:t>
            </a:r>
            <a:endParaRPr lang="en-US" dirty="0" smtClean="0"/>
          </a:p>
          <a:p>
            <a:r>
              <a:rPr lang="en-US" dirty="0" smtClean="0"/>
              <a:t>Parallel Programming Laboratory</a:t>
            </a:r>
          </a:p>
          <a:p>
            <a:r>
              <a:rPr lang="en-US" dirty="0" smtClean="0"/>
              <a:t>Department of Computer Science</a:t>
            </a:r>
          </a:p>
          <a:p>
            <a:r>
              <a:rPr lang="en-US" dirty="0" smtClean="0"/>
              <a:t>University of Illinois at Urbana Champaign</a:t>
            </a:r>
          </a:p>
        </p:txBody>
      </p:sp>
      <p:pic>
        <p:nvPicPr>
          <p:cNvPr id="18436" name="Picture 6" descr="ppl-logo"/>
          <p:cNvPicPr>
            <a:picLocks noChangeAspect="1" noChangeArrowheads="1"/>
          </p:cNvPicPr>
          <p:nvPr/>
        </p:nvPicPr>
        <p:blipFill>
          <a:blip r:embed="rId4" cstate="print"/>
          <a:srcRect/>
          <a:stretch>
            <a:fillRect/>
          </a:stretch>
        </p:blipFill>
        <p:spPr bwMode="auto">
          <a:xfrm>
            <a:off x="5943600" y="5813425"/>
            <a:ext cx="2889250" cy="846138"/>
          </a:xfrm>
          <a:prstGeom prst="rect">
            <a:avLst/>
          </a:prstGeom>
          <a:noFill/>
          <a:ln w="9525">
            <a:noFill/>
            <a:miter lim="800000"/>
            <a:headEnd/>
            <a:tailEnd/>
          </a:ln>
        </p:spPr>
      </p:pic>
      <p:pic>
        <p:nvPicPr>
          <p:cNvPr id="18437" name="Picture 7" descr="full_mark_horz_bw"/>
          <p:cNvPicPr>
            <a:picLocks noChangeAspect="1" noChangeArrowheads="1"/>
          </p:cNvPicPr>
          <p:nvPr/>
        </p:nvPicPr>
        <p:blipFill>
          <a:blip r:embed="rId5" cstate="print"/>
          <a:srcRect/>
          <a:stretch>
            <a:fillRect/>
          </a:stretch>
        </p:blipFill>
        <p:spPr bwMode="auto">
          <a:xfrm>
            <a:off x="228600" y="5867400"/>
            <a:ext cx="4133850" cy="685800"/>
          </a:xfrm>
          <a:prstGeom prst="rect">
            <a:avLst/>
          </a:prstGeom>
          <a:noFill/>
          <a:ln w="9525">
            <a:noFill/>
            <a:miter lim="800000"/>
            <a:headEnd/>
            <a:tailEnd/>
          </a:ln>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on communication</a:t>
            </a:r>
            <a:endParaRPr lang="en-US" dirty="0"/>
          </a:p>
        </p:txBody>
      </p:sp>
      <p:sp>
        <p:nvSpPr>
          <p:cNvPr id="3" name="Content Placeholder 2"/>
          <p:cNvSpPr>
            <a:spLocks noGrp="1"/>
          </p:cNvSpPr>
          <p:nvPr>
            <p:ph idx="1"/>
          </p:nvPr>
        </p:nvSpPr>
        <p:spPr>
          <a:xfrm>
            <a:off x="457200" y="1600200"/>
            <a:ext cx="8382000" cy="4572000"/>
          </a:xfrm>
        </p:spPr>
        <p:txBody>
          <a:bodyPr>
            <a:normAutofit/>
          </a:bodyPr>
          <a:lstStyle/>
          <a:p>
            <a:r>
              <a:rPr lang="en-US" dirty="0" smtClean="0"/>
              <a:t>Current use of communication network:</a:t>
            </a:r>
          </a:p>
          <a:p>
            <a:pPr lvl="1"/>
            <a:r>
              <a:rPr lang="en-US" dirty="0" smtClean="0"/>
              <a:t>Compute-communicate cycles in typical MPI apps</a:t>
            </a:r>
          </a:p>
          <a:p>
            <a:pPr lvl="1"/>
            <a:r>
              <a:rPr lang="en-US" dirty="0" smtClean="0"/>
              <a:t>So, the network is used for a fraction of time, </a:t>
            </a:r>
          </a:p>
          <a:p>
            <a:pPr lvl="1"/>
            <a:r>
              <a:rPr lang="en-US" dirty="0" smtClean="0"/>
              <a:t>and is on the critical path</a:t>
            </a:r>
          </a:p>
          <a:p>
            <a:r>
              <a:rPr lang="en-US" dirty="0" smtClean="0"/>
              <a:t>So, current </a:t>
            </a:r>
            <a:r>
              <a:rPr lang="en-US" i="1" dirty="0" smtClean="0"/>
              <a:t>communication networks are </a:t>
            </a:r>
            <a:r>
              <a:rPr lang="en-US" i="1" dirty="0"/>
              <a:t>over-engineered for </a:t>
            </a:r>
            <a:r>
              <a:rPr lang="en-US" i="1" dirty="0" smtClean="0"/>
              <a:t>by necessity</a:t>
            </a:r>
            <a:endParaRPr lang="en-US" dirty="0" smtClean="0"/>
          </a:p>
          <a:p>
            <a:r>
              <a:rPr lang="en-US" dirty="0" smtClean="0"/>
              <a:t>With </a:t>
            </a:r>
            <a:r>
              <a:rPr lang="en-US" dirty="0" err="1" smtClean="0"/>
              <a:t>overdecomposition</a:t>
            </a:r>
            <a:endParaRPr lang="en-US" dirty="0" smtClean="0"/>
          </a:p>
          <a:p>
            <a:pPr lvl="1"/>
            <a:r>
              <a:rPr lang="en-US" dirty="0" smtClean="0"/>
              <a:t>Communication is spread over an iteration</a:t>
            </a:r>
          </a:p>
          <a:p>
            <a:pPr lvl="1"/>
            <a:r>
              <a:rPr lang="en-US" dirty="0" smtClean="0"/>
              <a:t>Also, adaptive overlap of communication and computation</a:t>
            </a:r>
            <a:endParaRPr lang="en-US" dirty="0"/>
          </a:p>
        </p:txBody>
      </p:sp>
      <p:sp>
        <p:nvSpPr>
          <p:cNvPr id="4" name="Date Placeholder 3"/>
          <p:cNvSpPr>
            <a:spLocks noGrp="1"/>
          </p:cNvSpPr>
          <p:nvPr>
            <p:ph type="dt" sz="half" idx="10"/>
          </p:nvPr>
        </p:nvSpPr>
        <p:spPr/>
        <p:txBody>
          <a:bodyPr/>
          <a:lstStyle/>
          <a:p>
            <a:pPr>
              <a:defRPr/>
            </a:pPr>
            <a:fld id="{C9857B17-1EF7-904A-9A32-789E213B45ED}" type="datetime1">
              <a:rPr lang="en-US" smtClean="0"/>
              <a:t>8/29/12</a:t>
            </a:fld>
            <a:endParaRPr lang="en-US" dirty="0"/>
          </a:p>
        </p:txBody>
      </p:sp>
      <p:sp>
        <p:nvSpPr>
          <p:cNvPr id="5" name="Footer Placeholder 4"/>
          <p:cNvSpPr>
            <a:spLocks noGrp="1"/>
          </p:cNvSpPr>
          <p:nvPr>
            <p:ph type="ftr" sz="quarter" idx="11"/>
          </p:nvPr>
        </p:nvSpPr>
        <p:spPr/>
        <p:txBody>
          <a:bodyPr/>
          <a:lstStyle/>
          <a:p>
            <a:pPr>
              <a:defRPr/>
            </a:pPr>
            <a:r>
              <a:rPr lang="en-US" smtClean="0"/>
              <a:t>cs598LVK</a:t>
            </a:r>
            <a:endParaRPr lang="en-US" dirty="0"/>
          </a:p>
        </p:txBody>
      </p:sp>
      <p:sp>
        <p:nvSpPr>
          <p:cNvPr id="6" name="Slide Number Placeholder 5"/>
          <p:cNvSpPr>
            <a:spLocks noGrp="1"/>
          </p:cNvSpPr>
          <p:nvPr>
            <p:ph type="sldNum" sz="quarter" idx="12"/>
          </p:nvPr>
        </p:nvSpPr>
        <p:spPr/>
        <p:txBody>
          <a:bodyPr/>
          <a:lstStyle/>
          <a:p>
            <a:pPr>
              <a:defRPr/>
            </a:pPr>
            <a:fld id="{3EF9F3CA-D42A-4F16-9502-7E916E4DA7FE}" type="slidenum">
              <a:rPr lang="en-US" smtClean="0"/>
              <a:pPr>
                <a:defRPr/>
              </a:pPr>
              <a:t>10</a:t>
            </a:fld>
            <a:endParaRPr lang="en-US" dirty="0"/>
          </a:p>
        </p:txBody>
      </p:sp>
    </p:spTree>
    <p:extLst>
      <p:ext uri="{BB962C8B-B14F-4D97-AF65-F5344CB8AC3E}">
        <p14:creationId xmlns:p14="http://schemas.microsoft.com/office/powerpoint/2010/main" val="352779525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457200" y="274638"/>
            <a:ext cx="8229600" cy="944562"/>
          </a:xfrm>
        </p:spPr>
        <p:txBody>
          <a:bodyPr/>
          <a:lstStyle/>
          <a:p>
            <a:r>
              <a:rPr lang="en-US" dirty="0" smtClean="0"/>
              <a:t>Compositionality</a:t>
            </a:r>
          </a:p>
        </p:txBody>
      </p:sp>
      <p:sp>
        <p:nvSpPr>
          <p:cNvPr id="25603" name="Content Placeholder 2"/>
          <p:cNvSpPr>
            <a:spLocks noGrp="1"/>
          </p:cNvSpPr>
          <p:nvPr>
            <p:ph idx="1"/>
          </p:nvPr>
        </p:nvSpPr>
        <p:spPr>
          <a:xfrm>
            <a:off x="304800" y="1295400"/>
            <a:ext cx="8458200" cy="5334000"/>
          </a:xfrm>
        </p:spPr>
        <p:txBody>
          <a:bodyPr>
            <a:normAutofit fontScale="92500" lnSpcReduction="10000"/>
          </a:bodyPr>
          <a:lstStyle/>
          <a:p>
            <a:r>
              <a:rPr lang="en-US" dirty="0" smtClean="0"/>
              <a:t>It is important to support parallel composition</a:t>
            </a:r>
          </a:p>
          <a:p>
            <a:pPr lvl="1"/>
            <a:r>
              <a:rPr lang="en-US" dirty="0" smtClean="0"/>
              <a:t>For multi-module, multi-physics, multi-paradigm applications…</a:t>
            </a:r>
          </a:p>
          <a:p>
            <a:r>
              <a:rPr lang="en-US" dirty="0" smtClean="0"/>
              <a:t>What I mean by parallel composition</a:t>
            </a:r>
          </a:p>
          <a:p>
            <a:pPr lvl="1"/>
            <a:r>
              <a:rPr lang="en-US" dirty="0"/>
              <a:t>B</a:t>
            </a:r>
            <a:r>
              <a:rPr lang="en-US" dirty="0" smtClean="0"/>
              <a:t> || C where B, C are independently developed modules</a:t>
            </a:r>
          </a:p>
          <a:p>
            <a:pPr lvl="1"/>
            <a:r>
              <a:rPr lang="en-US" dirty="0"/>
              <a:t>B</a:t>
            </a:r>
            <a:r>
              <a:rPr lang="en-US" dirty="0" smtClean="0"/>
              <a:t> is parallel module by itself, and so is C</a:t>
            </a:r>
          </a:p>
          <a:p>
            <a:pPr lvl="1"/>
            <a:r>
              <a:rPr lang="en-US" dirty="0" smtClean="0"/>
              <a:t>Programmers who wrote B were unaware of C </a:t>
            </a:r>
            <a:endParaRPr lang="en-US" dirty="0"/>
          </a:p>
          <a:p>
            <a:pPr lvl="1"/>
            <a:r>
              <a:rPr lang="en-US" dirty="0" smtClean="0"/>
              <a:t>No dependency between B and C</a:t>
            </a:r>
          </a:p>
          <a:p>
            <a:r>
              <a:rPr lang="en-US" dirty="0" smtClean="0"/>
              <a:t>This is not supported well by MPI</a:t>
            </a:r>
          </a:p>
          <a:p>
            <a:pPr lvl="1"/>
            <a:r>
              <a:rPr lang="en-US" dirty="0" smtClean="0"/>
              <a:t>Developers support it by breaking abstraction boundaries</a:t>
            </a:r>
          </a:p>
          <a:p>
            <a:pPr lvl="2"/>
            <a:r>
              <a:rPr lang="en-US" dirty="0" smtClean="0"/>
              <a:t>E.g., wildcard </a:t>
            </a:r>
            <a:r>
              <a:rPr lang="en-US" dirty="0" err="1" smtClean="0"/>
              <a:t>recvs</a:t>
            </a:r>
            <a:r>
              <a:rPr lang="en-US" dirty="0" smtClean="0"/>
              <a:t> in module A to process messages for module B</a:t>
            </a:r>
          </a:p>
          <a:p>
            <a:pPr lvl="1"/>
            <a:r>
              <a:rPr lang="en-US" dirty="0" smtClean="0"/>
              <a:t>Nor by </a:t>
            </a:r>
            <a:r>
              <a:rPr lang="en-US" dirty="0" err="1" smtClean="0"/>
              <a:t>OpenMP</a:t>
            </a:r>
            <a:r>
              <a:rPr lang="en-US" dirty="0" smtClean="0"/>
              <a:t> implementations: </a:t>
            </a:r>
          </a:p>
        </p:txBody>
      </p:sp>
      <p:sp>
        <p:nvSpPr>
          <p:cNvPr id="7" name="Date Placeholder 6"/>
          <p:cNvSpPr>
            <a:spLocks noGrp="1"/>
          </p:cNvSpPr>
          <p:nvPr>
            <p:ph type="dt" sz="half" idx="10"/>
          </p:nvPr>
        </p:nvSpPr>
        <p:spPr/>
        <p:txBody>
          <a:bodyPr/>
          <a:lstStyle/>
          <a:p>
            <a:fld id="{D15C90C3-F445-9C45-8DE3-F6D98F94F39A}" type="datetime1">
              <a:rPr lang="en-US" smtClean="0"/>
              <a:t>8/29/12</a:t>
            </a:fld>
            <a:endParaRPr lang="en-US" dirty="0"/>
          </a:p>
        </p:txBody>
      </p:sp>
      <p:sp>
        <p:nvSpPr>
          <p:cNvPr id="25605" name="Footer Placeholder 4"/>
          <p:cNvSpPr>
            <a:spLocks noGrp="1"/>
          </p:cNvSpPr>
          <p:nvPr>
            <p:ph type="ftr" sz="quarter" idx="11"/>
          </p:nvPr>
        </p:nvSpPr>
        <p:spPr/>
        <p:txBody>
          <a:bodyPr/>
          <a:lstStyle/>
          <a:p>
            <a:r>
              <a:rPr lang="en-US" smtClean="0"/>
              <a:t>cs598LVK</a:t>
            </a:r>
            <a:endParaRPr lang="en-US" dirty="0" smtClean="0"/>
          </a:p>
        </p:txBody>
      </p:sp>
      <p:sp>
        <p:nvSpPr>
          <p:cNvPr id="8" name="Slide Number Placeholder 7"/>
          <p:cNvSpPr>
            <a:spLocks noGrp="1"/>
          </p:cNvSpPr>
          <p:nvPr>
            <p:ph type="sldNum" sz="quarter" idx="12"/>
          </p:nvPr>
        </p:nvSpPr>
        <p:spPr/>
        <p:txBody>
          <a:bodyPr/>
          <a:lstStyle/>
          <a:p>
            <a:fld id="{3EF9F3CA-D42A-4F16-9502-7E916E4DA7FE}" type="slidenum">
              <a:rPr lang="en-US" smtClean="0"/>
              <a:pPr/>
              <a:t>11</a:t>
            </a:fld>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Date Placeholder 31"/>
          <p:cNvSpPr>
            <a:spLocks noGrp="1"/>
          </p:cNvSpPr>
          <p:nvPr>
            <p:ph type="dt" sz="half" idx="10"/>
          </p:nvPr>
        </p:nvSpPr>
        <p:spPr/>
        <p:txBody>
          <a:bodyPr/>
          <a:lstStyle/>
          <a:p>
            <a:fld id="{F66BF4F5-A86A-3C4E-86C1-CF2FF48B2598}" type="datetime1">
              <a:rPr lang="en-US" smtClean="0"/>
              <a:t>8/29/12</a:t>
            </a:fld>
            <a:endParaRPr lang="en-US" dirty="0"/>
          </a:p>
        </p:txBody>
      </p:sp>
      <p:sp>
        <p:nvSpPr>
          <p:cNvPr id="26626" name="Footer Placeholder 2"/>
          <p:cNvSpPr>
            <a:spLocks noGrp="1"/>
          </p:cNvSpPr>
          <p:nvPr>
            <p:ph type="ftr" sz="quarter" idx="11"/>
          </p:nvPr>
        </p:nvSpPr>
        <p:spPr/>
        <p:txBody>
          <a:bodyPr/>
          <a:lstStyle/>
          <a:p>
            <a:r>
              <a:rPr lang="en-US" smtClean="0"/>
              <a:t>cs598LVK</a:t>
            </a:r>
            <a:endParaRPr lang="en-US" dirty="0" smtClean="0"/>
          </a:p>
        </p:txBody>
      </p:sp>
      <p:sp>
        <p:nvSpPr>
          <p:cNvPr id="33" name="Slide Number Placeholder 32"/>
          <p:cNvSpPr>
            <a:spLocks noGrp="1"/>
          </p:cNvSpPr>
          <p:nvPr>
            <p:ph type="sldNum" sz="quarter" idx="12"/>
          </p:nvPr>
        </p:nvSpPr>
        <p:spPr/>
        <p:txBody>
          <a:bodyPr/>
          <a:lstStyle/>
          <a:p>
            <a:fld id="{BFFC72E0-3E7F-4709-B8DF-5EC8A0346E37}" type="slidenum">
              <a:rPr lang="en-US" smtClean="0"/>
              <a:pPr/>
              <a:t>12</a:t>
            </a:fld>
            <a:endParaRPr lang="en-US" dirty="0"/>
          </a:p>
        </p:txBody>
      </p:sp>
      <p:pic>
        <p:nvPicPr>
          <p:cNvPr id="26628" name="Picture 4" descr="parallelCompSiamPiece.JPG"/>
          <p:cNvPicPr>
            <a:picLocks noChangeAspect="1"/>
          </p:cNvPicPr>
          <p:nvPr/>
        </p:nvPicPr>
        <p:blipFill>
          <a:blip r:embed="rId3"/>
          <a:stretch>
            <a:fillRect/>
          </a:stretch>
        </p:blipFill>
        <p:spPr bwMode="auto">
          <a:xfrm>
            <a:off x="523040" y="2667000"/>
            <a:ext cx="2406732" cy="2438400"/>
          </a:xfrm>
          <a:prstGeom prst="rect">
            <a:avLst/>
          </a:prstGeom>
          <a:noFill/>
          <a:ln w="9525">
            <a:noFill/>
            <a:miter lim="800000"/>
            <a:headEnd/>
            <a:tailEnd/>
          </a:ln>
        </p:spPr>
      </p:pic>
      <p:sp>
        <p:nvSpPr>
          <p:cNvPr id="6" name="Rectangle 5"/>
          <p:cNvSpPr/>
          <p:nvPr/>
        </p:nvSpPr>
        <p:spPr>
          <a:xfrm>
            <a:off x="3505200" y="3886200"/>
            <a:ext cx="4343400" cy="381000"/>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7" name="Rectangle 6"/>
          <p:cNvSpPr/>
          <p:nvPr/>
        </p:nvSpPr>
        <p:spPr>
          <a:xfrm>
            <a:off x="3505200" y="3200400"/>
            <a:ext cx="4343400" cy="381000"/>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8" name="Rectangle 7"/>
          <p:cNvSpPr/>
          <p:nvPr/>
        </p:nvSpPr>
        <p:spPr>
          <a:xfrm>
            <a:off x="3505200" y="2057400"/>
            <a:ext cx="4343400" cy="381000"/>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9" name="Rectangle 8"/>
          <p:cNvSpPr/>
          <p:nvPr/>
        </p:nvSpPr>
        <p:spPr>
          <a:xfrm>
            <a:off x="3505200" y="2667000"/>
            <a:ext cx="4343400" cy="381000"/>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0" name="Rectangle 9"/>
          <p:cNvSpPr/>
          <p:nvPr/>
        </p:nvSpPr>
        <p:spPr>
          <a:xfrm>
            <a:off x="4800600" y="22860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1" name="Rectangle 10"/>
          <p:cNvSpPr/>
          <p:nvPr/>
        </p:nvSpPr>
        <p:spPr>
          <a:xfrm>
            <a:off x="4724400" y="28194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2" name="Rectangle 11"/>
          <p:cNvSpPr/>
          <p:nvPr/>
        </p:nvSpPr>
        <p:spPr>
          <a:xfrm>
            <a:off x="3733800" y="22860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3" name="Rectangle 12"/>
          <p:cNvSpPr/>
          <p:nvPr/>
        </p:nvSpPr>
        <p:spPr>
          <a:xfrm>
            <a:off x="4038600" y="22860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4" name="Rectangle 13"/>
          <p:cNvSpPr/>
          <p:nvPr/>
        </p:nvSpPr>
        <p:spPr>
          <a:xfrm>
            <a:off x="4343400" y="28194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5" name="Rectangle 14"/>
          <p:cNvSpPr/>
          <p:nvPr/>
        </p:nvSpPr>
        <p:spPr>
          <a:xfrm>
            <a:off x="4495800" y="22860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6" name="Rectangle 15"/>
          <p:cNvSpPr/>
          <p:nvPr/>
        </p:nvSpPr>
        <p:spPr>
          <a:xfrm>
            <a:off x="4267200" y="22860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16"/>
          <p:cNvSpPr/>
          <p:nvPr/>
        </p:nvSpPr>
        <p:spPr>
          <a:xfrm>
            <a:off x="3886200" y="28194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8" name="Rectangle 17"/>
          <p:cNvSpPr/>
          <p:nvPr/>
        </p:nvSpPr>
        <p:spPr>
          <a:xfrm>
            <a:off x="4114800" y="28194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9" name="Rectangle 18"/>
          <p:cNvSpPr/>
          <p:nvPr/>
        </p:nvSpPr>
        <p:spPr>
          <a:xfrm>
            <a:off x="3657600" y="33528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1" name="Rectangle 20"/>
          <p:cNvSpPr/>
          <p:nvPr/>
        </p:nvSpPr>
        <p:spPr>
          <a:xfrm>
            <a:off x="3581400" y="40386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2" name="Rectangle 21"/>
          <p:cNvSpPr/>
          <p:nvPr/>
        </p:nvSpPr>
        <p:spPr>
          <a:xfrm>
            <a:off x="3886200" y="40386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3" name="Rectangle 22"/>
          <p:cNvSpPr/>
          <p:nvPr/>
        </p:nvSpPr>
        <p:spPr>
          <a:xfrm>
            <a:off x="4191000" y="40386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4" name="Rectangle 23"/>
          <p:cNvSpPr/>
          <p:nvPr/>
        </p:nvSpPr>
        <p:spPr>
          <a:xfrm>
            <a:off x="4419600" y="33528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5" name="Rectangle 24"/>
          <p:cNvSpPr/>
          <p:nvPr/>
        </p:nvSpPr>
        <p:spPr>
          <a:xfrm>
            <a:off x="4876800" y="33528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6" name="Rectangle 25"/>
          <p:cNvSpPr/>
          <p:nvPr/>
        </p:nvSpPr>
        <p:spPr>
          <a:xfrm>
            <a:off x="4648200" y="33528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7" name="Rectangle 26"/>
          <p:cNvSpPr/>
          <p:nvPr/>
        </p:nvSpPr>
        <p:spPr>
          <a:xfrm>
            <a:off x="4876800" y="40386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8" name="Rectangle 27"/>
          <p:cNvSpPr/>
          <p:nvPr/>
        </p:nvSpPr>
        <p:spPr>
          <a:xfrm>
            <a:off x="5029200" y="33528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9" name="Rectangle 28"/>
          <p:cNvSpPr/>
          <p:nvPr/>
        </p:nvSpPr>
        <p:spPr>
          <a:xfrm>
            <a:off x="4572000" y="40386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0" name="Rectangle 29"/>
          <p:cNvSpPr/>
          <p:nvPr/>
        </p:nvSpPr>
        <p:spPr>
          <a:xfrm>
            <a:off x="4191000" y="33528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1" name="Rectangle 30"/>
          <p:cNvSpPr/>
          <p:nvPr/>
        </p:nvSpPr>
        <p:spPr>
          <a:xfrm>
            <a:off x="3886200" y="33528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6654" name="TextBox 31"/>
          <p:cNvSpPr txBox="1">
            <a:spLocks noChangeArrowheads="1"/>
          </p:cNvSpPr>
          <p:nvPr/>
        </p:nvSpPr>
        <p:spPr bwMode="auto">
          <a:xfrm>
            <a:off x="1371600" y="685800"/>
            <a:ext cx="4648200" cy="1077913"/>
          </a:xfrm>
          <a:prstGeom prst="rect">
            <a:avLst/>
          </a:prstGeom>
          <a:solidFill>
            <a:srgbClr val="CCFFFF"/>
          </a:solidFill>
          <a:ln w="9525">
            <a:noFill/>
            <a:miter lim="800000"/>
            <a:headEnd/>
            <a:tailEnd/>
          </a:ln>
        </p:spPr>
        <p:txBody>
          <a:bodyPr>
            <a:spAutoFit/>
          </a:bodyPr>
          <a:lstStyle/>
          <a:p>
            <a:r>
              <a:rPr lang="en-US" sz="2000" dirty="0">
                <a:latin typeface="+mn-lt"/>
                <a:ea typeface="ＭＳ Ｐゴシック"/>
                <a:cs typeface="ＭＳ Ｐゴシック"/>
              </a:rPr>
              <a:t>Without message-driven execution (and virtualization), you get either:</a:t>
            </a:r>
          </a:p>
          <a:p>
            <a:r>
              <a:rPr lang="en-US" dirty="0">
                <a:latin typeface="+mn-lt"/>
                <a:ea typeface="ＭＳ Ｐゴシック"/>
                <a:cs typeface="ＭＳ Ｐゴシック"/>
              </a:rPr>
              <a:t>Space-division</a:t>
            </a:r>
          </a:p>
        </p:txBody>
      </p:sp>
      <p:cxnSp>
        <p:nvCxnSpPr>
          <p:cNvPr id="3" name="Straight Arrow Connector 2"/>
          <p:cNvCxnSpPr/>
          <p:nvPr/>
        </p:nvCxnSpPr>
        <p:spPr>
          <a:xfrm>
            <a:off x="3657600" y="4800600"/>
            <a:ext cx="4114800" cy="0"/>
          </a:xfrm>
          <a:prstGeom prst="straightConnector1">
            <a:avLst/>
          </a:prstGeom>
          <a:ln w="19050">
            <a:solidFill>
              <a:srgbClr val="000090"/>
            </a:solidFill>
            <a:tailEnd type="arrow"/>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5105400" y="4800600"/>
            <a:ext cx="914400" cy="400110"/>
          </a:xfrm>
          <a:prstGeom prst="rect">
            <a:avLst/>
          </a:prstGeom>
          <a:noFill/>
        </p:spPr>
        <p:txBody>
          <a:bodyPr wrap="square" rtlCol="0">
            <a:spAutoFit/>
          </a:bodyPr>
          <a:lstStyle/>
          <a:p>
            <a:r>
              <a:rPr lang="en-US" sz="2000" dirty="0" smtClean="0"/>
              <a:t>Time</a:t>
            </a:r>
            <a:endParaRPr lang="en-US" sz="2000" dirty="0"/>
          </a:p>
        </p:txBody>
      </p:sp>
      <p:sp>
        <p:nvSpPr>
          <p:cNvPr id="5" name="Oval 4"/>
          <p:cNvSpPr/>
          <p:nvPr/>
        </p:nvSpPr>
        <p:spPr>
          <a:xfrm>
            <a:off x="2057400" y="2819400"/>
            <a:ext cx="838200" cy="838200"/>
          </a:xfrm>
          <a:prstGeom prst="ellipse">
            <a:avLst/>
          </a:prstGeom>
          <a:solidFill>
            <a:schemeClr val="accent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a:t>
            </a:r>
            <a:endParaRPr lang="en-US" dirty="0"/>
          </a:p>
        </p:txBody>
      </p:sp>
      <p:sp>
        <p:nvSpPr>
          <p:cNvPr id="36" name="Oval 35"/>
          <p:cNvSpPr/>
          <p:nvPr/>
        </p:nvSpPr>
        <p:spPr>
          <a:xfrm>
            <a:off x="2057400" y="4114800"/>
            <a:ext cx="838200" cy="838200"/>
          </a:xfrm>
          <a:prstGeom prst="ellipse">
            <a:avLst/>
          </a:prstGeom>
          <a:solidFill>
            <a:schemeClr val="accent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Date Placeholder 31"/>
          <p:cNvSpPr>
            <a:spLocks noGrp="1"/>
          </p:cNvSpPr>
          <p:nvPr>
            <p:ph type="dt" sz="half" idx="10"/>
          </p:nvPr>
        </p:nvSpPr>
        <p:spPr/>
        <p:txBody>
          <a:bodyPr/>
          <a:lstStyle/>
          <a:p>
            <a:fld id="{089CAC92-4310-2245-9B8D-4CB19DEDFFA6}" type="datetime1">
              <a:rPr lang="en-US" smtClean="0"/>
              <a:t>8/29/12</a:t>
            </a:fld>
            <a:endParaRPr lang="en-US" dirty="0"/>
          </a:p>
        </p:txBody>
      </p:sp>
      <p:sp>
        <p:nvSpPr>
          <p:cNvPr id="27650" name="Footer Placeholder 2"/>
          <p:cNvSpPr>
            <a:spLocks noGrp="1"/>
          </p:cNvSpPr>
          <p:nvPr>
            <p:ph type="ftr" sz="quarter" idx="11"/>
          </p:nvPr>
        </p:nvSpPr>
        <p:spPr/>
        <p:txBody>
          <a:bodyPr/>
          <a:lstStyle/>
          <a:p>
            <a:r>
              <a:rPr lang="en-US" smtClean="0"/>
              <a:t>cs598LVK</a:t>
            </a:r>
            <a:endParaRPr lang="en-US" dirty="0" smtClean="0"/>
          </a:p>
        </p:txBody>
      </p:sp>
      <p:sp>
        <p:nvSpPr>
          <p:cNvPr id="33" name="Slide Number Placeholder 32"/>
          <p:cNvSpPr>
            <a:spLocks noGrp="1"/>
          </p:cNvSpPr>
          <p:nvPr>
            <p:ph type="sldNum" sz="quarter" idx="12"/>
          </p:nvPr>
        </p:nvSpPr>
        <p:spPr/>
        <p:txBody>
          <a:bodyPr/>
          <a:lstStyle/>
          <a:p>
            <a:fld id="{BFFC72E0-3E7F-4709-B8DF-5EC8A0346E37}" type="slidenum">
              <a:rPr lang="en-US" smtClean="0"/>
              <a:pPr/>
              <a:t>13</a:t>
            </a:fld>
            <a:endParaRPr lang="en-US" dirty="0"/>
          </a:p>
        </p:txBody>
      </p:sp>
      <p:pic>
        <p:nvPicPr>
          <p:cNvPr id="27652" name="Picture 4" descr="parallelCompSiamPiece.JPG"/>
          <p:cNvPicPr>
            <a:picLocks noChangeAspect="1"/>
          </p:cNvPicPr>
          <p:nvPr/>
        </p:nvPicPr>
        <p:blipFill>
          <a:blip r:embed="rId2"/>
          <a:stretch>
            <a:fillRect/>
          </a:stretch>
        </p:blipFill>
        <p:spPr bwMode="auto">
          <a:xfrm>
            <a:off x="523040" y="2667000"/>
            <a:ext cx="2406732" cy="2438400"/>
          </a:xfrm>
          <a:prstGeom prst="rect">
            <a:avLst/>
          </a:prstGeom>
          <a:noFill/>
          <a:ln w="9525">
            <a:noFill/>
            <a:miter lim="800000"/>
            <a:headEnd/>
            <a:tailEnd/>
          </a:ln>
        </p:spPr>
      </p:pic>
      <p:sp>
        <p:nvSpPr>
          <p:cNvPr id="6" name="Rectangle 5"/>
          <p:cNvSpPr/>
          <p:nvPr/>
        </p:nvSpPr>
        <p:spPr>
          <a:xfrm>
            <a:off x="3505200" y="3886200"/>
            <a:ext cx="4343400" cy="381000"/>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7" name="Rectangle 6"/>
          <p:cNvSpPr/>
          <p:nvPr/>
        </p:nvSpPr>
        <p:spPr>
          <a:xfrm>
            <a:off x="3505200" y="3200400"/>
            <a:ext cx="4343400" cy="381000"/>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8" name="Rectangle 7"/>
          <p:cNvSpPr/>
          <p:nvPr/>
        </p:nvSpPr>
        <p:spPr>
          <a:xfrm>
            <a:off x="3505200" y="2057400"/>
            <a:ext cx="4343400" cy="381000"/>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9" name="Rectangle 8"/>
          <p:cNvSpPr/>
          <p:nvPr/>
        </p:nvSpPr>
        <p:spPr>
          <a:xfrm>
            <a:off x="3505200" y="2667000"/>
            <a:ext cx="4343400" cy="381000"/>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0" name="Rectangle 9"/>
          <p:cNvSpPr/>
          <p:nvPr/>
        </p:nvSpPr>
        <p:spPr>
          <a:xfrm>
            <a:off x="3657600" y="28194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1" name="Rectangle 10"/>
          <p:cNvSpPr/>
          <p:nvPr/>
        </p:nvSpPr>
        <p:spPr>
          <a:xfrm>
            <a:off x="3657600" y="33528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2" name="Rectangle 11"/>
          <p:cNvSpPr/>
          <p:nvPr/>
        </p:nvSpPr>
        <p:spPr>
          <a:xfrm>
            <a:off x="3733800" y="22860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3" name="Rectangle 12"/>
          <p:cNvSpPr/>
          <p:nvPr/>
        </p:nvSpPr>
        <p:spPr>
          <a:xfrm>
            <a:off x="4038600" y="22860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4" name="Rectangle 13"/>
          <p:cNvSpPr/>
          <p:nvPr/>
        </p:nvSpPr>
        <p:spPr>
          <a:xfrm>
            <a:off x="3962400" y="33528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5" name="Rectangle 14"/>
          <p:cNvSpPr/>
          <p:nvPr/>
        </p:nvSpPr>
        <p:spPr>
          <a:xfrm>
            <a:off x="3657600" y="40386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6" name="Rectangle 15"/>
          <p:cNvSpPr/>
          <p:nvPr/>
        </p:nvSpPr>
        <p:spPr>
          <a:xfrm>
            <a:off x="3886200" y="40386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16"/>
          <p:cNvSpPr/>
          <p:nvPr/>
        </p:nvSpPr>
        <p:spPr>
          <a:xfrm>
            <a:off x="3886200" y="28194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8" name="Rectangle 17"/>
          <p:cNvSpPr/>
          <p:nvPr/>
        </p:nvSpPr>
        <p:spPr>
          <a:xfrm>
            <a:off x="4114800" y="28194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9" name="Rectangle 18"/>
          <p:cNvSpPr/>
          <p:nvPr/>
        </p:nvSpPr>
        <p:spPr>
          <a:xfrm>
            <a:off x="4724400" y="28194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1" name="Rectangle 20"/>
          <p:cNvSpPr/>
          <p:nvPr/>
        </p:nvSpPr>
        <p:spPr>
          <a:xfrm>
            <a:off x="4953000" y="28194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2" name="Rectangle 21"/>
          <p:cNvSpPr/>
          <p:nvPr/>
        </p:nvSpPr>
        <p:spPr>
          <a:xfrm>
            <a:off x="4953000" y="22860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3" name="Rectangle 22"/>
          <p:cNvSpPr/>
          <p:nvPr/>
        </p:nvSpPr>
        <p:spPr>
          <a:xfrm>
            <a:off x="4343400" y="40386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4" name="Rectangle 23"/>
          <p:cNvSpPr/>
          <p:nvPr/>
        </p:nvSpPr>
        <p:spPr>
          <a:xfrm>
            <a:off x="4419600" y="33528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5" name="Rectangle 24"/>
          <p:cNvSpPr/>
          <p:nvPr/>
        </p:nvSpPr>
        <p:spPr>
          <a:xfrm>
            <a:off x="4495800" y="22860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6" name="Rectangle 25"/>
          <p:cNvSpPr/>
          <p:nvPr/>
        </p:nvSpPr>
        <p:spPr>
          <a:xfrm>
            <a:off x="4648200" y="33528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7" name="Rectangle 26"/>
          <p:cNvSpPr/>
          <p:nvPr/>
        </p:nvSpPr>
        <p:spPr>
          <a:xfrm>
            <a:off x="4876800" y="40386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8" name="Rectangle 27"/>
          <p:cNvSpPr/>
          <p:nvPr/>
        </p:nvSpPr>
        <p:spPr>
          <a:xfrm>
            <a:off x="4495800" y="28194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9" name="Rectangle 28"/>
          <p:cNvSpPr/>
          <p:nvPr/>
        </p:nvSpPr>
        <p:spPr>
          <a:xfrm>
            <a:off x="4572000" y="40386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0" name="Rectangle 29"/>
          <p:cNvSpPr/>
          <p:nvPr/>
        </p:nvSpPr>
        <p:spPr>
          <a:xfrm>
            <a:off x="4876800" y="33528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1" name="Rectangle 30"/>
          <p:cNvSpPr/>
          <p:nvPr/>
        </p:nvSpPr>
        <p:spPr>
          <a:xfrm>
            <a:off x="4724400" y="22860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7678" name="TextBox 31"/>
          <p:cNvSpPr txBox="1">
            <a:spLocks noChangeArrowheads="1"/>
          </p:cNvSpPr>
          <p:nvPr/>
        </p:nvSpPr>
        <p:spPr bwMode="auto">
          <a:xfrm>
            <a:off x="1371600" y="1219200"/>
            <a:ext cx="3733800" cy="461665"/>
          </a:xfrm>
          <a:prstGeom prst="rect">
            <a:avLst/>
          </a:prstGeom>
          <a:solidFill>
            <a:srgbClr val="CCFFFF"/>
          </a:solidFill>
          <a:ln w="9525">
            <a:noFill/>
            <a:miter lim="800000"/>
            <a:headEnd/>
            <a:tailEnd/>
          </a:ln>
        </p:spPr>
        <p:txBody>
          <a:bodyPr wrap="square">
            <a:spAutoFit/>
          </a:bodyPr>
          <a:lstStyle/>
          <a:p>
            <a:r>
              <a:rPr lang="en-US" sz="2000" dirty="0">
                <a:latin typeface="+mn-lt"/>
                <a:ea typeface="ＭＳ Ｐゴシック"/>
                <a:cs typeface="ＭＳ Ｐゴシック"/>
              </a:rPr>
              <a:t>OR: </a:t>
            </a:r>
            <a:r>
              <a:rPr lang="en-US" dirty="0" err="1">
                <a:latin typeface="+mn-lt"/>
                <a:ea typeface="ＭＳ Ｐゴシック"/>
                <a:cs typeface="ＭＳ Ｐゴシック"/>
              </a:rPr>
              <a:t>Sequentialization</a:t>
            </a:r>
            <a:endParaRPr lang="en-US" dirty="0">
              <a:latin typeface="+mn-lt"/>
              <a:ea typeface="ＭＳ Ｐゴシック"/>
              <a:cs typeface="ＭＳ Ｐゴシック"/>
            </a:endParaRPr>
          </a:p>
        </p:txBody>
      </p:sp>
      <p:cxnSp>
        <p:nvCxnSpPr>
          <p:cNvPr id="34" name="Straight Arrow Connector 33"/>
          <p:cNvCxnSpPr/>
          <p:nvPr/>
        </p:nvCxnSpPr>
        <p:spPr>
          <a:xfrm>
            <a:off x="3657600" y="4800600"/>
            <a:ext cx="4114800" cy="0"/>
          </a:xfrm>
          <a:prstGeom prst="straightConnector1">
            <a:avLst/>
          </a:prstGeom>
          <a:ln w="19050">
            <a:solidFill>
              <a:srgbClr val="000090"/>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5105400" y="4800600"/>
            <a:ext cx="914400" cy="400110"/>
          </a:xfrm>
          <a:prstGeom prst="rect">
            <a:avLst/>
          </a:prstGeom>
          <a:noFill/>
        </p:spPr>
        <p:txBody>
          <a:bodyPr wrap="square" rtlCol="0">
            <a:spAutoFit/>
          </a:bodyPr>
          <a:lstStyle/>
          <a:p>
            <a:r>
              <a:rPr lang="en-US" sz="2000" dirty="0" smtClean="0"/>
              <a:t>Time</a:t>
            </a:r>
            <a:endParaRPr lang="en-US" sz="2000" dirty="0"/>
          </a:p>
        </p:txBody>
      </p:sp>
      <p:sp>
        <p:nvSpPr>
          <p:cNvPr id="36" name="Oval 35"/>
          <p:cNvSpPr/>
          <p:nvPr/>
        </p:nvSpPr>
        <p:spPr>
          <a:xfrm>
            <a:off x="2057400" y="2819400"/>
            <a:ext cx="838200" cy="838200"/>
          </a:xfrm>
          <a:prstGeom prst="ellipse">
            <a:avLst/>
          </a:prstGeom>
          <a:solidFill>
            <a:schemeClr val="accent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a:t>
            </a:r>
            <a:endParaRPr lang="en-US" dirty="0"/>
          </a:p>
        </p:txBody>
      </p:sp>
      <p:sp>
        <p:nvSpPr>
          <p:cNvPr id="37" name="Oval 36"/>
          <p:cNvSpPr/>
          <p:nvPr/>
        </p:nvSpPr>
        <p:spPr>
          <a:xfrm>
            <a:off x="2057400" y="4114800"/>
            <a:ext cx="838200" cy="838200"/>
          </a:xfrm>
          <a:prstGeom prst="ellipse">
            <a:avLst/>
          </a:prstGeom>
          <a:solidFill>
            <a:schemeClr val="accent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a:xfrm>
            <a:off x="3505200" y="3886200"/>
            <a:ext cx="4343400" cy="381000"/>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45" name="Rectangle 44"/>
          <p:cNvSpPr/>
          <p:nvPr/>
        </p:nvSpPr>
        <p:spPr>
          <a:xfrm>
            <a:off x="3505200" y="3200400"/>
            <a:ext cx="4343400" cy="381000"/>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43" name="Rectangle 42"/>
          <p:cNvSpPr/>
          <p:nvPr/>
        </p:nvSpPr>
        <p:spPr>
          <a:xfrm>
            <a:off x="3505200" y="2057400"/>
            <a:ext cx="4343400" cy="381000"/>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44" name="Rectangle 43"/>
          <p:cNvSpPr/>
          <p:nvPr/>
        </p:nvSpPr>
        <p:spPr>
          <a:xfrm>
            <a:off x="3505200" y="2667000"/>
            <a:ext cx="4343400" cy="381000"/>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9" name="Date Placeholder 38"/>
          <p:cNvSpPr>
            <a:spLocks noGrp="1"/>
          </p:cNvSpPr>
          <p:nvPr>
            <p:ph type="dt" sz="half" idx="10"/>
          </p:nvPr>
        </p:nvSpPr>
        <p:spPr/>
        <p:txBody>
          <a:bodyPr/>
          <a:lstStyle/>
          <a:p>
            <a:fld id="{82D430D1-5286-854A-9A5B-FAAB48961F83}" type="datetime1">
              <a:rPr lang="en-US" smtClean="0"/>
              <a:t>8/29/12</a:t>
            </a:fld>
            <a:endParaRPr lang="en-US" dirty="0"/>
          </a:p>
        </p:txBody>
      </p:sp>
      <p:sp>
        <p:nvSpPr>
          <p:cNvPr id="35846" name="Footer Placeholder 2"/>
          <p:cNvSpPr>
            <a:spLocks noGrp="1"/>
          </p:cNvSpPr>
          <p:nvPr>
            <p:ph type="ftr" sz="quarter" idx="11"/>
          </p:nvPr>
        </p:nvSpPr>
        <p:spPr/>
        <p:txBody>
          <a:bodyPr/>
          <a:lstStyle/>
          <a:p>
            <a:r>
              <a:rPr lang="en-US" smtClean="0"/>
              <a:t>cs598LVK</a:t>
            </a:r>
            <a:endParaRPr lang="en-US" dirty="0" smtClean="0"/>
          </a:p>
        </p:txBody>
      </p:sp>
      <p:sp>
        <p:nvSpPr>
          <p:cNvPr id="40" name="Slide Number Placeholder 39"/>
          <p:cNvSpPr>
            <a:spLocks noGrp="1"/>
          </p:cNvSpPr>
          <p:nvPr>
            <p:ph type="sldNum" sz="quarter" idx="12"/>
          </p:nvPr>
        </p:nvSpPr>
        <p:spPr/>
        <p:txBody>
          <a:bodyPr/>
          <a:lstStyle/>
          <a:p>
            <a:fld id="{BFFC72E0-3E7F-4709-B8DF-5EC8A0346E37}" type="slidenum">
              <a:rPr lang="en-US" smtClean="0"/>
              <a:pPr/>
              <a:t>14</a:t>
            </a:fld>
            <a:endParaRPr lang="en-US" dirty="0"/>
          </a:p>
        </p:txBody>
      </p:sp>
      <p:pic>
        <p:nvPicPr>
          <p:cNvPr id="35848" name="Picture 4" descr="parallelCompSiamPiece.JPG"/>
          <p:cNvPicPr>
            <a:picLocks noChangeAspect="1"/>
          </p:cNvPicPr>
          <p:nvPr/>
        </p:nvPicPr>
        <p:blipFill>
          <a:blip r:embed="rId2"/>
          <a:stretch>
            <a:fillRect/>
          </a:stretch>
        </p:blipFill>
        <p:spPr bwMode="auto">
          <a:xfrm>
            <a:off x="523040" y="2667000"/>
            <a:ext cx="2406732" cy="2438400"/>
          </a:xfrm>
          <a:prstGeom prst="rect">
            <a:avLst/>
          </a:prstGeom>
          <a:noFill/>
          <a:ln w="9525">
            <a:noFill/>
            <a:miter lim="800000"/>
            <a:headEnd/>
            <a:tailEnd/>
          </a:ln>
        </p:spPr>
      </p:pic>
      <p:sp>
        <p:nvSpPr>
          <p:cNvPr id="35849" name="TextBox 5"/>
          <p:cNvSpPr txBox="1">
            <a:spLocks noChangeArrowheads="1"/>
          </p:cNvSpPr>
          <p:nvPr/>
        </p:nvSpPr>
        <p:spPr bwMode="auto">
          <a:xfrm>
            <a:off x="1600200" y="1066800"/>
            <a:ext cx="6172200" cy="461963"/>
          </a:xfrm>
          <a:prstGeom prst="rect">
            <a:avLst/>
          </a:prstGeom>
          <a:solidFill>
            <a:srgbClr val="CCFFFF"/>
          </a:solidFill>
          <a:ln w="9525">
            <a:noFill/>
            <a:miter lim="800000"/>
            <a:headEnd/>
            <a:tailEnd/>
          </a:ln>
        </p:spPr>
        <p:txBody>
          <a:bodyPr>
            <a:spAutoFit/>
          </a:bodyPr>
          <a:lstStyle/>
          <a:p>
            <a:pPr algn="ctr"/>
            <a:r>
              <a:rPr lang="en-US" dirty="0">
                <a:latin typeface="+mn-lt"/>
                <a:ea typeface="ＭＳ Ｐゴシック"/>
                <a:cs typeface="ＭＳ Ｐゴシック"/>
              </a:rPr>
              <a:t>Parallel Composition: A1; (B || C ); A2</a:t>
            </a:r>
          </a:p>
        </p:txBody>
      </p:sp>
      <p:sp>
        <p:nvSpPr>
          <p:cNvPr id="7" name="Rectangle 6"/>
          <p:cNvSpPr/>
          <p:nvPr/>
        </p:nvSpPr>
        <p:spPr>
          <a:xfrm>
            <a:off x="2514600" y="29718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4" name="Rectangle 13"/>
          <p:cNvSpPr/>
          <p:nvPr/>
        </p:nvSpPr>
        <p:spPr>
          <a:xfrm>
            <a:off x="2362200" y="30480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5" name="Rectangle 14"/>
          <p:cNvSpPr/>
          <p:nvPr/>
        </p:nvSpPr>
        <p:spPr>
          <a:xfrm>
            <a:off x="2209800" y="32004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1" name="Rectangle 20"/>
          <p:cNvSpPr/>
          <p:nvPr/>
        </p:nvSpPr>
        <p:spPr>
          <a:xfrm>
            <a:off x="2209800" y="34290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2" name="Rectangle 21"/>
          <p:cNvSpPr/>
          <p:nvPr/>
        </p:nvSpPr>
        <p:spPr>
          <a:xfrm>
            <a:off x="2743200" y="32004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3" name="Rectangle 22"/>
          <p:cNvSpPr/>
          <p:nvPr/>
        </p:nvSpPr>
        <p:spPr>
          <a:xfrm>
            <a:off x="2590800" y="32766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4" name="Rectangle 23"/>
          <p:cNvSpPr/>
          <p:nvPr/>
        </p:nvSpPr>
        <p:spPr>
          <a:xfrm>
            <a:off x="2514600" y="34290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5" name="Rectangle 24"/>
          <p:cNvSpPr/>
          <p:nvPr/>
        </p:nvSpPr>
        <p:spPr>
          <a:xfrm>
            <a:off x="2438400" y="3581400"/>
            <a:ext cx="762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6" name="Rectangle 25"/>
          <p:cNvSpPr/>
          <p:nvPr/>
        </p:nvSpPr>
        <p:spPr>
          <a:xfrm>
            <a:off x="2438400" y="42672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7" name="Rectangle 26"/>
          <p:cNvSpPr/>
          <p:nvPr/>
        </p:nvSpPr>
        <p:spPr>
          <a:xfrm>
            <a:off x="2209800" y="47244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8" name="Rectangle 27"/>
          <p:cNvSpPr/>
          <p:nvPr/>
        </p:nvSpPr>
        <p:spPr>
          <a:xfrm>
            <a:off x="2133600" y="44958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9" name="Rectangle 28"/>
          <p:cNvSpPr/>
          <p:nvPr/>
        </p:nvSpPr>
        <p:spPr>
          <a:xfrm>
            <a:off x="2514600" y="47244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0" name="Rectangle 29"/>
          <p:cNvSpPr/>
          <p:nvPr/>
        </p:nvSpPr>
        <p:spPr>
          <a:xfrm>
            <a:off x="2286000" y="43434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1" name="Rectangle 30"/>
          <p:cNvSpPr/>
          <p:nvPr/>
        </p:nvSpPr>
        <p:spPr>
          <a:xfrm>
            <a:off x="2667000" y="44958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2" name="Rectangle 31"/>
          <p:cNvSpPr/>
          <p:nvPr/>
        </p:nvSpPr>
        <p:spPr>
          <a:xfrm>
            <a:off x="2590800" y="43434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3" name="Rectangle 32"/>
          <p:cNvSpPr/>
          <p:nvPr/>
        </p:nvSpPr>
        <p:spPr>
          <a:xfrm>
            <a:off x="2362200" y="45720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4" name="Rectangle 33"/>
          <p:cNvSpPr/>
          <p:nvPr/>
        </p:nvSpPr>
        <p:spPr>
          <a:xfrm>
            <a:off x="2362200" y="48006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5" name="Rectangle 34"/>
          <p:cNvSpPr/>
          <p:nvPr/>
        </p:nvSpPr>
        <p:spPr>
          <a:xfrm>
            <a:off x="2209800" y="42672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6" name="Rectangle 35"/>
          <p:cNvSpPr/>
          <p:nvPr/>
        </p:nvSpPr>
        <p:spPr>
          <a:xfrm>
            <a:off x="2286000" y="4419600"/>
            <a:ext cx="76200" cy="76200"/>
          </a:xfrm>
          <a:prstGeom prst="rect">
            <a:avLst/>
          </a:prstGeom>
          <a:solidFill>
            <a:srgbClr val="FF0000"/>
          </a:solidFill>
          <a:ln w="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7" name="Rectangle 36"/>
          <p:cNvSpPr/>
          <p:nvPr/>
        </p:nvSpPr>
        <p:spPr>
          <a:xfrm>
            <a:off x="2667000" y="4648200"/>
            <a:ext cx="762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5870" name="TextBox 49"/>
          <p:cNvSpPr txBox="1">
            <a:spLocks noChangeArrowheads="1"/>
          </p:cNvSpPr>
          <p:nvPr/>
        </p:nvSpPr>
        <p:spPr bwMode="auto">
          <a:xfrm>
            <a:off x="990600" y="5105400"/>
            <a:ext cx="5334000" cy="1200329"/>
          </a:xfrm>
          <a:prstGeom prst="rect">
            <a:avLst/>
          </a:prstGeom>
          <a:solidFill>
            <a:srgbClr val="CCFFFF"/>
          </a:solidFill>
          <a:ln w="9525">
            <a:noFill/>
            <a:miter lim="800000"/>
            <a:headEnd/>
            <a:tailEnd/>
          </a:ln>
        </p:spPr>
        <p:txBody>
          <a:bodyPr>
            <a:spAutoFit/>
          </a:bodyPr>
          <a:lstStyle/>
          <a:p>
            <a:pPr marL="0" lvl="1"/>
            <a:r>
              <a:rPr lang="en-US" sz="1800" dirty="0">
                <a:latin typeface="+mn-lt"/>
                <a:ea typeface="ＭＳ Ｐゴシック"/>
                <a:cs typeface="ＭＳ Ｐゴシック"/>
              </a:rPr>
              <a:t>Recall: Different modules, written in different languages/paradigms, can overlap in time and on processors, without programmer having to worry about this explicitly</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6.66667E-6 4.16281E-7 C 0.00591 -0.02035 0.01181 -0.04048 0.02587 -0.07563 C 0.03994 -0.11078 0.06424 -0.18872 0.08386 -0.21046 C 0.10348 -0.2322 0.12327 -0.21901 0.14306 -0.2056 " pathEditMode="relative" ptsTypes="aaaA">
                                      <p:cBhvr>
                                        <p:cTn id="6" dur="2000" fill="hold"/>
                                        <p:tgtEl>
                                          <p:spTgt spid="26"/>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0125 -0.00509 C 0.00139 -0.06042 0.01528 -0.11551 0.03681 -0.1382 C 0.05833 -0.16111 0.08767 -0.15208 0.11701 -0.14306 " pathEditMode="relative" rAng="0" ptsTypes="aaA">
                                      <p:cBhvr>
                                        <p:cTn id="8" dur="2000" fill="hold"/>
                                        <p:tgtEl>
                                          <p:spTgt spid="32"/>
                                        </p:tgtEl>
                                        <p:attrNameLst>
                                          <p:attrName>ppt_x</p:attrName>
                                          <p:attrName>ppt_y</p:attrName>
                                        </p:attrNameLst>
                                      </p:cBhvr>
                                      <p:rCtr x="6500" y="-7800"/>
                                    </p:animMotion>
                                  </p:childTnLst>
                                </p:cTn>
                              </p:par>
                              <p:par>
                                <p:cTn id="9" presetID="0" presetClass="path" presetSubtype="0" accel="50000" decel="50000" fill="hold" grpId="0" nodeType="withEffect">
                                  <p:stCondLst>
                                    <p:cond delay="0"/>
                                  </p:stCondLst>
                                  <p:childTnLst>
                                    <p:animMotion origin="layout" path="M 0.02083 -0.03032 C 0.02552 -0.03842 0.03021 -0.04629 0.05174 -0.05509 C 0.07326 -0.06389 0.1309 -0.0824 0.15035 -0.08287 C 0.16979 -0.08333 0.16615 -0.06227 0.16892 -0.05833 " pathEditMode="relative" rAng="0" ptsTypes="aaaA">
                                      <p:cBhvr>
                                        <p:cTn id="10" dur="2000" fill="hold"/>
                                        <p:tgtEl>
                                          <p:spTgt spid="23"/>
                                        </p:tgtEl>
                                        <p:attrNameLst>
                                          <p:attrName>ppt_x</p:attrName>
                                          <p:attrName>ppt_y</p:attrName>
                                        </p:attrNameLst>
                                      </p:cBhvr>
                                      <p:rCtr x="7400" y="-2700"/>
                                    </p:animMotion>
                                  </p:childTnLst>
                                </p:cTn>
                              </p:par>
                              <p:par>
                                <p:cTn id="11" presetID="0" presetClass="path" presetSubtype="0" accel="50000" decel="50000" fill="hold" grpId="0" nodeType="withEffect">
                                  <p:stCondLst>
                                    <p:cond delay="0"/>
                                  </p:stCondLst>
                                  <p:childTnLst>
                                    <p:animMotion origin="layout" path="M 0.01528 -0.05111 C 0.02778 -0.08857 0.04028 -0.12604 0.04497 -0.1531 C 0.04966 -0.18016 0.04445 -0.18293 0.04375 -0.21392 C 0.04306 -0.24491 0.0323 -0.31337 0.04115 -0.33904 C 0.05 -0.36471 0.08577 -0.36656 0.0967 -0.36864 C 0.10764 -0.37072 0.10504 -0.35499 0.1066 -0.35222 " pathEditMode="relative" ptsTypes="aaaaaA">
                                      <p:cBhvr>
                                        <p:cTn id="12" dur="2000" fill="hold"/>
                                        <p:tgtEl>
                                          <p:spTgt spid="37"/>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00174 -0.05989 C 0.01597 -0.0784 0.03021 -0.0969 0.05729 -0.1043 C 0.08438 -0.1117 0.14583 -0.10083 0.16458 -0.1043 C 0.18333 -0.10777 0.17639 -0.11679 0.16962 -0.12557 " pathEditMode="relative" ptsTypes="aaaA">
                                      <p:cBhvr>
                                        <p:cTn id="14" dur="2000" fill="hold"/>
                                        <p:tgtEl>
                                          <p:spTgt spid="14"/>
                                        </p:tgtEl>
                                        <p:attrNameLst>
                                          <p:attrName>ppt_x</p:attrName>
                                          <p:attrName>ppt_y</p:attrName>
                                        </p:attrNameLst>
                                      </p:cBhvr>
                                    </p:animMotion>
                                  </p:childTnLst>
                                </p:cTn>
                              </p:par>
                              <p:par>
                                <p:cTn id="15" presetID="0" presetClass="path" presetSubtype="0" accel="50000" decel="50000" fill="hold" grpId="1" nodeType="withEffect">
                                  <p:stCondLst>
                                    <p:cond delay="0"/>
                                  </p:stCondLst>
                                  <p:childTnLst>
                                    <p:animMotion origin="layout" path="M 0.00417 0.00556 C 0.02552 0.01505 0.04688 0.02454 0.06719 0.02685 C 0.0875 0.02917 0.11111 0.01435 0.12639 0.01875 C 0.14167 0.02315 0.15 0.03819 0.15851 0.05324 " pathEditMode="relative" rAng="0" ptsTypes="aaaA">
                                      <p:cBhvr>
                                        <p:cTn id="16" dur="2000" fill="hold"/>
                                        <p:tgtEl>
                                          <p:spTgt spid="14"/>
                                        </p:tgtEl>
                                        <p:attrNameLst>
                                          <p:attrName>ppt_x</p:attrName>
                                          <p:attrName>ppt_y</p:attrName>
                                        </p:attrNameLst>
                                      </p:cBhvr>
                                      <p:rCtr x="7700" y="2400"/>
                                    </p:animMotion>
                                  </p:childTnLst>
                                </p:cTn>
                              </p:par>
                              <p:par>
                                <p:cTn id="17" presetID="0" presetClass="path" presetSubtype="0" accel="50000" decel="50000" fill="hold" grpId="0" nodeType="withEffect">
                                  <p:stCondLst>
                                    <p:cond delay="0"/>
                                  </p:stCondLst>
                                  <p:childTnLst>
                                    <p:animMotion origin="layout" path="M 7.5E-6 3.33333E-6 C 0.01442 0.02731 0.02883 0.05463 0.04428 0.07222 C 0.05973 0.08981 0.0724 0.09768 0.09324 0.10555 C 0.11407 0.11342 0.15504 0.11505 0.1698 0.11944 C 0.18455 0.12384 0.18334 0.12778 0.1823 0.13194 " pathEditMode="relative" ptsTypes="aaaaA">
                                      <p:cBhvr>
                                        <p:cTn id="18" dur="2000" fill="hold"/>
                                        <p:tgtEl>
                                          <p:spTgt spid="15"/>
                                        </p:tgtEl>
                                        <p:attrNameLst>
                                          <p:attrName>ppt_x</p:attrName>
                                          <p:attrName>ppt_y</p:attrName>
                                        </p:attrNameLst>
                                      </p:cBhvr>
                                    </p:animMotion>
                                  </p:childTnLst>
                                </p:cTn>
                              </p:par>
                              <p:par>
                                <p:cTn id="19" presetID="0" presetClass="path" presetSubtype="0" accel="50000" decel="50000" fill="hold" grpId="1" nodeType="withEffect">
                                  <p:stCondLst>
                                    <p:cond delay="0"/>
                                  </p:stCondLst>
                                  <p:childTnLst>
                                    <p:animMotion origin="layout" path="M 0.0375 0.00625 C 0.04705 0.00787 0.05677 0.00973 0.07135 0.00973 C 0.08594 0.00973 0.10642 0.00556 0.125 0.00556 C 0.14358 0.00556 0.17413 0.00695 0.18281 0.00903 C 0.19149 0.01111 0.1842 0.01482 0.17708 0.01875 " pathEditMode="relative" rAng="0" ptsTypes="aaaaA">
                                      <p:cBhvr>
                                        <p:cTn id="20" dur="2000" fill="hold"/>
                                        <p:tgtEl>
                                          <p:spTgt spid="23"/>
                                        </p:tgtEl>
                                        <p:attrNameLst>
                                          <p:attrName>ppt_x</p:attrName>
                                          <p:attrName>ppt_y</p:attrName>
                                        </p:attrNameLst>
                                      </p:cBhvr>
                                      <p:rCtr x="7700" y="600"/>
                                    </p:animMotion>
                                  </p:childTnLst>
                                </p:cTn>
                              </p:par>
                              <p:par>
                                <p:cTn id="21" presetID="0" presetClass="path" presetSubtype="0" accel="50000" decel="50000" fill="hold" grpId="0" nodeType="withEffect">
                                  <p:stCondLst>
                                    <p:cond delay="0"/>
                                  </p:stCondLst>
                                  <p:childTnLst>
                                    <p:animMotion origin="layout" path="M 0.00365 -0.01111 C 0.0066 -0.01528 0.00973 -0.01922 0.01615 -0.02153 C 0.02257 -0.02384 0.02414 -0.02431 0.04271 -0.025 C 0.06129 -0.0257 0.10903 -0.0257 0.12761 -0.0257 C 0.14618 -0.0257 0.15035 -0.0257 0.15469 -0.0257 " pathEditMode="relative" ptsTypes="aaaaA">
                                      <p:cBhvr>
                                        <p:cTn id="22" dur="2000" fill="hold"/>
                                        <p:tgtEl>
                                          <p:spTgt spid="35"/>
                                        </p:tgtEl>
                                        <p:attrNameLst>
                                          <p:attrName>ppt_x</p:attrName>
                                          <p:attrName>ppt_y</p:attrName>
                                        </p:attrNameLst>
                                      </p:cBhvr>
                                    </p:animMotion>
                                  </p:childTnLst>
                                </p:cTn>
                              </p:par>
                              <p:par>
                                <p:cTn id="23" presetID="0" presetClass="path" presetSubtype="0" accel="50000" decel="50000" fill="hold" grpId="0" nodeType="withEffect">
                                  <p:stCondLst>
                                    <p:cond delay="0"/>
                                  </p:stCondLst>
                                  <p:childTnLst>
                                    <p:animMotion origin="layout" path="M -3.33333E-6 6.66667E-6 C 0.00503 -0.00694 0.01007 -0.01365 0.02083 -0.02708 C 0.0316 -0.0405 0.04444 -0.06851 0.06406 -0.08055 C 0.08368 -0.09259 0.12326 -0.08819 0.13802 -0.09861 C 0.15278 -0.10902 0.1526 -0.12615 0.1526 -0.14305 " pathEditMode="relative" ptsTypes="aaaaA">
                                      <p:cBhvr>
                                        <p:cTn id="24" dur="2000" fill="hold"/>
                                        <p:tgtEl>
                                          <p:spTgt spid="22"/>
                                        </p:tgtEl>
                                        <p:attrNameLst>
                                          <p:attrName>ppt_x</p:attrName>
                                          <p:attrName>ppt_y</p:attrName>
                                        </p:attrNameLst>
                                      </p:cBhvr>
                                    </p:animMotion>
                                  </p:childTnLst>
                                </p:cTn>
                              </p:par>
                              <p:par>
                                <p:cTn id="25" presetID="0" presetClass="path" presetSubtype="0" accel="50000" decel="50000" fill="hold" grpId="0" nodeType="withEffect">
                                  <p:stCondLst>
                                    <p:cond delay="0"/>
                                  </p:stCondLst>
                                  <p:childTnLst>
                                    <p:animMotion origin="layout" path="M 0.01355 0.00347 C 0.03907 0.01157 0.06459 0.01967 0.08646 0.02638 C 0.10834 0.0331 0.125 0.03379 0.14532 0.04375 C 0.16563 0.0537 0.19792 0.07754 0.20886 0.08611 C 0.2198 0.09467 0.21528 0.0949 0.21094 0.09513 " pathEditMode="relative" ptsTypes="aaaaA">
                                      <p:cBhvr>
                                        <p:cTn id="26" dur="2000" fill="hold"/>
                                        <p:tgtEl>
                                          <p:spTgt spid="21"/>
                                        </p:tgtEl>
                                        <p:attrNameLst>
                                          <p:attrName>ppt_x</p:attrName>
                                          <p:attrName>ppt_y</p:attrName>
                                        </p:attrNameLst>
                                      </p:cBhvr>
                                    </p:animMotion>
                                  </p:childTnLst>
                                </p:cTn>
                              </p:par>
                              <p:par>
                                <p:cTn id="27" presetID="0" presetClass="path" presetSubtype="0" accel="50000" decel="50000" fill="hold" grpId="0" nodeType="withEffect">
                                  <p:stCondLst>
                                    <p:cond delay="0"/>
                                  </p:stCondLst>
                                  <p:childTnLst>
                                    <p:animMotion origin="layout" path="M 0.02083 -0.00649 C 0.03298 -0.0007 0.04514 0.00532 0.06198 -0.01135 C 0.07882 -0.02801 0.10607 -0.08565 0.12239 -0.10649 C 0.13871 -0.12732 0.14566 -0.1338 0.16041 -0.13635 C 0.17517 -0.13889 0.2033 -0.12917 0.21146 -0.12176 C 0.21961 -0.11436 0.20972 -0.0963 0.20937 -0.09121 " pathEditMode="relative" rAng="0" ptsTypes="aaaaaA">
                                      <p:cBhvr>
                                        <p:cTn id="28" dur="2000" fill="hold"/>
                                        <p:tgtEl>
                                          <p:spTgt spid="24"/>
                                        </p:tgtEl>
                                        <p:attrNameLst>
                                          <p:attrName>ppt_x</p:attrName>
                                          <p:attrName>ppt_y</p:attrName>
                                        </p:attrNameLst>
                                      </p:cBhvr>
                                      <p:rCtr x="9900" y="-6000"/>
                                    </p:animMotion>
                                  </p:childTnLst>
                                </p:cTn>
                              </p:par>
                              <p:par>
                                <p:cTn id="29" presetID="0" presetClass="path" presetSubtype="0" accel="50000" decel="50000" fill="hold" grpId="0" nodeType="withEffect">
                                  <p:stCondLst>
                                    <p:cond delay="0"/>
                                  </p:stCondLst>
                                  <p:childTnLst>
                                    <p:animMotion origin="layout" path="M 5E-6 1.11111E-6 C 0.0132 -0.00186 0.02657 -0.00348 0.0547 -0.00209 C 0.08282 -0.0007 0.13786 0.00509 0.16876 0.00833 C 0.19966 0.01157 0.22223 0.00648 0.24011 0.01736 C 0.25799 0.02824 0.26668 0.05092 0.27553 0.07361 " pathEditMode="relative" ptsTypes="aaaaA">
                                      <p:cBhvr>
                                        <p:cTn id="30" dur="2000" fill="hold"/>
                                        <p:tgtEl>
                                          <p:spTgt spid="25"/>
                                        </p:tgtEl>
                                        <p:attrNameLst>
                                          <p:attrName>ppt_x</p:attrName>
                                          <p:attrName>ppt_y</p:attrName>
                                        </p:attrNameLst>
                                      </p:cBhvr>
                                    </p:animMotion>
                                  </p:childTnLst>
                                </p:cTn>
                              </p:par>
                              <p:par>
                                <p:cTn id="31" presetID="0" presetClass="path" presetSubtype="0" accel="50000" decel="50000" fill="hold" grpId="0" nodeType="withEffect">
                                  <p:stCondLst>
                                    <p:cond delay="0"/>
                                  </p:stCondLst>
                                  <p:childTnLst>
                                    <p:animMotion origin="layout" path="M -7.5E-6 -2.22222E-6 C 0.04496 -0.00417 0.0901 -0.0081 0.11927 -0.00764 C 0.14843 -0.00717 0.15642 0.00556 0.17552 0.00347 C 0.19461 0.00139 0.22187 -0.01204 0.23385 -0.02014 C 0.24583 -0.02824 0.24652 -0.03704 0.24739 -0.04583 " pathEditMode="relative" ptsTypes="aaaaA">
                                      <p:cBhvr>
                                        <p:cTn id="32" dur="2000" fill="hold"/>
                                        <p:tgtEl>
                                          <p:spTgt spid="30"/>
                                        </p:tgtEl>
                                        <p:attrNameLst>
                                          <p:attrName>ppt_x</p:attrName>
                                          <p:attrName>ppt_y</p:attrName>
                                        </p:attrNameLst>
                                      </p:cBhvr>
                                    </p:animMotion>
                                  </p:childTnLst>
                                </p:cTn>
                              </p:par>
                              <p:par>
                                <p:cTn id="33" presetID="0" presetClass="path" presetSubtype="0" accel="50000" decel="50000" fill="hold" grpId="0" nodeType="withEffect">
                                  <p:stCondLst>
                                    <p:cond delay="0"/>
                                  </p:stCondLst>
                                  <p:childTnLst>
                                    <p:animMotion origin="layout" path="M 0.00416 0.00417 C 0.00573 -0.01296 0.00746 -0.03009 0.01146 -0.04444 C 0.01545 -0.0588 0.00521 -0.07176 0.02812 -0.08264 C 0.05104 -0.09352 0.12326 -0.09861 0.14896 -0.10972 C 0.17465 -0.12083 0.17864 -0.13542 0.18281 -0.15 " pathEditMode="relative" rAng="0" ptsTypes="aaaaA">
                                      <p:cBhvr>
                                        <p:cTn id="34" dur="2000" fill="hold"/>
                                        <p:tgtEl>
                                          <p:spTgt spid="36"/>
                                        </p:tgtEl>
                                        <p:attrNameLst>
                                          <p:attrName>ppt_x</p:attrName>
                                          <p:attrName>ppt_y</p:attrName>
                                        </p:attrNameLst>
                                      </p:cBhvr>
                                      <p:rCtr x="8900" y="-7700"/>
                                    </p:animMotion>
                                  </p:childTnLst>
                                </p:cTn>
                              </p:par>
                              <p:par>
                                <p:cTn id="35" presetID="0" presetClass="path" presetSubtype="0" accel="50000" decel="50000" fill="hold" grpId="0" nodeType="withEffect">
                                  <p:stCondLst>
                                    <p:cond delay="0"/>
                                  </p:stCondLst>
                                  <p:childTnLst>
                                    <p:animMotion origin="layout" path="M -4.16667E-6 -1.11111E-6 C -4.16667E-6 0.0044 -4.16667E-6 0.00903 0.01459 0.01459 C 0.02917 0.02014 0.06875 0.06459 0.0875 0.03403 C 0.10625 0.00347 0.11129 -0.1125 0.12709 -0.16875 C 0.14289 -0.225 0.17448 -0.27477 0.18282 -0.30347 C 0.19115 -0.33217 0.17796 -0.33426 0.17709 -0.34028 " pathEditMode="relative" ptsTypes="aaaaaA">
                                      <p:cBhvr>
                                        <p:cTn id="36" dur="2000" fill="hold"/>
                                        <p:tgtEl>
                                          <p:spTgt spid="28"/>
                                        </p:tgtEl>
                                        <p:attrNameLst>
                                          <p:attrName>ppt_x</p:attrName>
                                          <p:attrName>ppt_y</p:attrName>
                                        </p:attrNameLst>
                                      </p:cBhvr>
                                    </p:animMotion>
                                  </p:childTnLst>
                                </p:cTn>
                              </p:par>
                              <p:par>
                                <p:cTn id="37" presetID="0" presetClass="path" presetSubtype="0" accel="50000" decel="50000" fill="hold" grpId="0" nodeType="withEffect">
                                  <p:stCondLst>
                                    <p:cond delay="0"/>
                                  </p:stCondLst>
                                  <p:childTnLst>
                                    <p:animMotion origin="layout" path="M 6.66667E-6 5.55556E-6 C 0.00782 -0.0155 0.01563 -0.03078 0.04584 -0.05347 C 0.07605 -0.07615 0.14758 -0.11203 0.18074 -0.13541 C 0.2139 -0.15879 0.24862 -0.1787 0.2448 -0.19374 C 0.24098 -0.20879 0.17535 -0.21666 0.15782 -0.22569 C 0.14028 -0.23472 0.13994 -0.24143 0.13959 -0.24791 " pathEditMode="relative" ptsTypes="aaaaaA">
                                      <p:cBhvr>
                                        <p:cTn id="38" dur="2000" fill="hold"/>
                                        <p:tgtEl>
                                          <p:spTgt spid="31"/>
                                        </p:tgtEl>
                                        <p:attrNameLst>
                                          <p:attrName>ppt_x</p:attrName>
                                          <p:attrName>ppt_y</p:attrName>
                                        </p:attrNameLst>
                                      </p:cBhvr>
                                    </p:animMotion>
                                  </p:childTnLst>
                                </p:cTn>
                              </p:par>
                              <p:par>
                                <p:cTn id="39" presetID="0" presetClass="path" presetSubtype="0" accel="50000" decel="50000" fill="hold" grpId="1" nodeType="withEffect">
                                  <p:stCondLst>
                                    <p:cond delay="0"/>
                                  </p:stCondLst>
                                  <p:childTnLst>
                                    <p:animMotion origin="layout" path="M 0 0 C 0.0184 0.00416 0.03681 0.00833 0.06094 0.00833 C 0.08507 0.00833 0.12674 0.0074 0.14531 0 C 0.16389 -0.00741 0.16267 -0.0051 0.1724 -0.03612 C 0.18212 -0.06713 0.19288 -0.12662 0.20365 -0.18612 " pathEditMode="relative" ptsTypes="aaaaA">
                                      <p:cBhvr>
                                        <p:cTn id="40" dur="2000" fill="hold"/>
                                        <p:tgtEl>
                                          <p:spTgt spid="37"/>
                                        </p:tgtEl>
                                        <p:attrNameLst>
                                          <p:attrName>ppt_x</p:attrName>
                                          <p:attrName>ppt_y</p:attrName>
                                        </p:attrNameLst>
                                      </p:cBhvr>
                                    </p:animMotion>
                                  </p:childTnLst>
                                </p:cTn>
                              </p:par>
                              <p:par>
                                <p:cTn id="41" presetID="0" presetClass="path" presetSubtype="0" accel="50000" decel="50000" fill="hold" grpId="0" nodeType="withEffect">
                                  <p:stCondLst>
                                    <p:cond delay="0"/>
                                  </p:stCondLst>
                                  <p:childTnLst>
                                    <p:animMotion origin="layout" path="M 2.5E-6 2.22222E-6 C -0.01371 -0.01481 -0.02726 -0.0294 -0.03021 -0.08611 C -0.03316 -0.14282 -0.04566 -0.28773 -0.01823 -0.34097 C 0.0092 -0.39421 0.09132 -0.40301 0.1349 -0.40625 C 0.17847 -0.40949 0.22517 -0.36759 0.24323 -0.35972 " pathEditMode="relative" ptsTypes="aaaaA">
                                      <p:cBhvr>
                                        <p:cTn id="42" dur="2000" fill="hold"/>
                                        <p:tgtEl>
                                          <p:spTgt spid="27"/>
                                        </p:tgtEl>
                                        <p:attrNameLst>
                                          <p:attrName>ppt_x</p:attrName>
                                          <p:attrName>ppt_y</p:attrName>
                                        </p:attrNameLst>
                                      </p:cBhvr>
                                    </p:animMotion>
                                  </p:childTnLst>
                                </p:cTn>
                              </p:par>
                              <p:par>
                                <p:cTn id="43" presetID="0" presetClass="path" presetSubtype="0" accel="50000" decel="50000" fill="hold" grpId="0" nodeType="withEffect">
                                  <p:stCondLst>
                                    <p:cond delay="0"/>
                                  </p:stCondLst>
                                  <p:childTnLst>
                                    <p:animMotion origin="layout" path="M 0.00313 0.00902 C 0.04253 0.01157 0.08212 0.01435 0.10833 0.00625 C 0.13455 -0.00186 0.13594 0.00995 0.16042 -0.03959 C 0.1849 -0.08912 0.23906 -0.24908 0.25469 -0.29098 " pathEditMode="relative" ptsTypes="aaaA">
                                      <p:cBhvr>
                                        <p:cTn id="44" dur="2000" fill="hold"/>
                                        <p:tgtEl>
                                          <p:spTgt spid="34"/>
                                        </p:tgtEl>
                                        <p:attrNameLst>
                                          <p:attrName>ppt_x</p:attrName>
                                          <p:attrName>ppt_y</p:attrName>
                                        </p:attrNameLst>
                                      </p:cBhvr>
                                    </p:animMotion>
                                  </p:childTnLst>
                                </p:cTn>
                              </p:par>
                              <p:par>
                                <p:cTn id="45" presetID="0" presetClass="path" presetSubtype="0" accel="50000" decel="50000" fill="hold" grpId="0" nodeType="withEffect">
                                  <p:stCondLst>
                                    <p:cond delay="0"/>
                                  </p:stCondLst>
                                  <p:childTnLst>
                                    <p:animMotion origin="layout" path="M 8.33333E-7 -3.33333E-6 C 0.00729 -0.01528 0.01475 -0.03032 0.02968 -0.04097 C 0.04461 -0.05162 0.0559 -0.05856 0.08906 -0.06319 C 0.12222 -0.06782 0.20486 -0.06157 0.22864 -0.06944 C 0.25243 -0.07731 0.24236 -0.09398 0.23229 -0.11041 " pathEditMode="relative" ptsTypes="aaaaA">
                                      <p:cBhvr>
                                        <p:cTn id="46" dur="2000" fill="hold"/>
                                        <p:tgtEl>
                                          <p:spTgt spid="7"/>
                                        </p:tgtEl>
                                        <p:attrNameLst>
                                          <p:attrName>ppt_x</p:attrName>
                                          <p:attrName>ppt_y</p:attrName>
                                        </p:attrNameLst>
                                      </p:cBhvr>
                                    </p:animMotion>
                                  </p:childTnLst>
                                </p:cTn>
                              </p:par>
                              <p:par>
                                <p:cTn id="47" presetID="0" presetClass="path" presetSubtype="0" accel="50000" decel="50000" fill="hold" grpId="0" nodeType="withEffect">
                                  <p:stCondLst>
                                    <p:cond delay="0"/>
                                  </p:stCondLst>
                                  <p:childTnLst>
                                    <p:animMotion origin="layout" path="M 3.05556E-6 5.18519E-6 C 0.1276 0.00695 0.25538 0.01413 0.30208 -0.02939 C 0.34878 -0.07291 0.28524 -0.22291 0.28073 -0.26064 C 0.27621 -0.29837 0.27534 -0.27684 0.27448 -0.25532 " pathEditMode="relative" ptsTypes="aaaA">
                                      <p:cBhvr>
                                        <p:cTn id="48" dur="2000" fill="hold"/>
                                        <p:tgtEl>
                                          <p:spTgt spid="33"/>
                                        </p:tgtEl>
                                        <p:attrNameLst>
                                          <p:attrName>ppt_x</p:attrName>
                                          <p:attrName>ppt_y</p:attrName>
                                        </p:attrNameLst>
                                      </p:cBhvr>
                                    </p:animMotion>
                                  </p:childTnLst>
                                </p:cTn>
                              </p:par>
                              <p:par>
                                <p:cTn id="49" presetID="0" presetClass="path" presetSubtype="0" accel="50000" decel="50000" fill="hold" grpId="0" nodeType="withEffect">
                                  <p:stCondLst>
                                    <p:cond delay="0"/>
                                  </p:stCondLst>
                                  <p:childTnLst>
                                    <p:animMotion origin="layout" path="M -2.5E-6 2.22222E-6 C 0.0224 -0.00879 0.04496 -0.01736 0.08854 -0.0412 C 0.13212 -0.06504 0.23142 -0.11828 0.26163 -0.14375 C 0.29184 -0.16921 0.28055 -0.18148 0.26927 -0.19352 " pathEditMode="relative" ptsTypes="aaaA">
                                      <p:cBhvr>
                                        <p:cTn id="50" dur="3000" fill="hold"/>
                                        <p:tgtEl>
                                          <p:spTgt spid="2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14" grpId="1" animBg="1"/>
      <p:bldP spid="15" grpId="0" animBg="1"/>
      <p:bldP spid="21" grpId="0" animBg="1"/>
      <p:bldP spid="22" grpId="0" animBg="1"/>
      <p:bldP spid="23" grpId="0" animBg="1"/>
      <p:bldP spid="23" grpId="1"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7"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2" name="Rectangle 2"/>
          <p:cNvSpPr>
            <a:spLocks noGrp="1" noChangeArrowheads="1"/>
          </p:cNvSpPr>
          <p:nvPr>
            <p:ph type="title"/>
          </p:nvPr>
        </p:nvSpPr>
        <p:spPr>
          <a:xfrm>
            <a:off x="0" y="274638"/>
            <a:ext cx="9144000" cy="1143000"/>
          </a:xfrm>
        </p:spPr>
        <p:txBody>
          <a:bodyPr>
            <a:noAutofit/>
          </a:bodyPr>
          <a:lstStyle/>
          <a:p>
            <a:r>
              <a:rPr lang="en-US" sz="3400" dirty="0" smtClean="0"/>
              <a:t>Decomposition Independent of </a:t>
            </a:r>
            <a:r>
              <a:rPr lang="en-US" sz="3400" dirty="0" err="1" smtClean="0"/>
              <a:t>numCores</a:t>
            </a:r>
            <a:endParaRPr lang="en-US" sz="3400" dirty="0" smtClean="0"/>
          </a:p>
        </p:txBody>
      </p:sp>
      <p:sp>
        <p:nvSpPr>
          <p:cNvPr id="41" name="Content Placeholder 40"/>
          <p:cNvSpPr>
            <a:spLocks noGrp="1"/>
          </p:cNvSpPr>
          <p:nvPr>
            <p:ph idx="1"/>
          </p:nvPr>
        </p:nvSpPr>
        <p:spPr>
          <a:xfrm>
            <a:off x="457200" y="1600200"/>
            <a:ext cx="8458200" cy="4800600"/>
          </a:xfrm>
        </p:spPr>
        <p:txBody>
          <a:bodyPr>
            <a:normAutofit fontScale="62500" lnSpcReduction="20000"/>
          </a:bodyPr>
          <a:lstStyle/>
          <a:p>
            <a:r>
              <a:rPr lang="en-US" sz="3600" dirty="0" smtClean="0"/>
              <a:t>Rocket simulation example under traditional MPI</a:t>
            </a:r>
          </a:p>
          <a:p>
            <a:pPr marL="0" indent="0">
              <a:buNone/>
            </a:pPr>
            <a:endParaRPr lang="en-US" dirty="0" smtClean="0"/>
          </a:p>
          <a:p>
            <a:endParaRPr lang="en-US" dirty="0" smtClean="0"/>
          </a:p>
          <a:p>
            <a:endParaRPr lang="en-US" dirty="0" smtClean="0"/>
          </a:p>
          <a:p>
            <a:endParaRPr lang="en-US" dirty="0" smtClean="0"/>
          </a:p>
          <a:p>
            <a:endParaRPr lang="en-US" dirty="0" smtClean="0"/>
          </a:p>
          <a:p>
            <a:endParaRPr lang="en-US" dirty="0"/>
          </a:p>
          <a:p>
            <a:endParaRPr lang="en-US" dirty="0" smtClean="0"/>
          </a:p>
          <a:p>
            <a:r>
              <a:rPr lang="en-US" dirty="0" smtClean="0"/>
              <a:t>With </a:t>
            </a:r>
            <a:r>
              <a:rPr lang="en-US" dirty="0" err="1" smtClean="0"/>
              <a:t>migratable</a:t>
            </a:r>
            <a:r>
              <a:rPr lang="en-US" dirty="0" smtClean="0"/>
              <a:t>-objects: </a:t>
            </a:r>
          </a:p>
          <a:p>
            <a:endParaRPr lang="en-US" dirty="0" smtClean="0"/>
          </a:p>
          <a:p>
            <a:endParaRPr lang="en-US" dirty="0" smtClean="0"/>
          </a:p>
          <a:p>
            <a:pPr lvl="1"/>
            <a:endParaRPr lang="en-US" dirty="0" smtClean="0"/>
          </a:p>
          <a:p>
            <a:pPr lvl="1"/>
            <a:endParaRPr lang="en-US" sz="3100" dirty="0" smtClean="0"/>
          </a:p>
          <a:p>
            <a:pPr lvl="1"/>
            <a:endParaRPr lang="en-US" sz="3100" dirty="0"/>
          </a:p>
          <a:p>
            <a:pPr lvl="1"/>
            <a:endParaRPr lang="en-US" sz="3100" dirty="0" smtClean="0"/>
          </a:p>
          <a:p>
            <a:pPr lvl="1"/>
            <a:r>
              <a:rPr lang="en-US" sz="3100" dirty="0" smtClean="0"/>
              <a:t>Benefit: load balance, communication optimizations, modularity</a:t>
            </a:r>
          </a:p>
          <a:p>
            <a:endParaRPr lang="en-US" dirty="0"/>
          </a:p>
        </p:txBody>
      </p:sp>
      <p:sp>
        <p:nvSpPr>
          <p:cNvPr id="35" name="Date Placeholder 34"/>
          <p:cNvSpPr>
            <a:spLocks noGrp="1"/>
          </p:cNvSpPr>
          <p:nvPr>
            <p:ph type="dt" sz="half" idx="10"/>
          </p:nvPr>
        </p:nvSpPr>
        <p:spPr/>
        <p:txBody>
          <a:bodyPr/>
          <a:lstStyle/>
          <a:p>
            <a:fld id="{3C4A3686-4B6C-6448-B45C-CAEBEEE2F403}" type="datetime1">
              <a:rPr lang="en-US" smtClean="0"/>
              <a:t>8/29/12</a:t>
            </a:fld>
            <a:endParaRPr lang="en-US" dirty="0"/>
          </a:p>
        </p:txBody>
      </p:sp>
      <p:sp>
        <p:nvSpPr>
          <p:cNvPr id="37" name="Footer Placeholder 5"/>
          <p:cNvSpPr>
            <a:spLocks noGrp="1"/>
          </p:cNvSpPr>
          <p:nvPr>
            <p:ph type="ftr" sz="quarter" idx="11"/>
          </p:nvPr>
        </p:nvSpPr>
        <p:spPr/>
        <p:txBody>
          <a:bodyPr/>
          <a:lstStyle/>
          <a:p>
            <a:r>
              <a:rPr lang="en-US" smtClean="0"/>
              <a:t>cs598LVK</a:t>
            </a:r>
            <a:endParaRPr lang="en-US" dirty="0" smtClean="0"/>
          </a:p>
        </p:txBody>
      </p:sp>
      <p:sp>
        <p:nvSpPr>
          <p:cNvPr id="552963" name="Rectangle 3"/>
          <p:cNvSpPr>
            <a:spLocks noChangeArrowheads="1"/>
          </p:cNvSpPr>
          <p:nvPr/>
        </p:nvSpPr>
        <p:spPr bwMode="auto">
          <a:xfrm>
            <a:off x="304800" y="1295400"/>
            <a:ext cx="7620000" cy="4724400"/>
          </a:xfrm>
          <a:prstGeom prst="rect">
            <a:avLst/>
          </a:prstGeom>
          <a:noFill/>
          <a:ln w="9525">
            <a:noFill/>
            <a:miter lim="800000"/>
            <a:headEnd/>
            <a:tailEnd/>
          </a:ln>
        </p:spPr>
        <p:txBody>
          <a:bodyPr/>
          <a:lstStyle/>
          <a:p>
            <a:pPr marL="342900" indent="-342900">
              <a:spcBef>
                <a:spcPct val="20000"/>
              </a:spcBef>
              <a:buFontTx/>
              <a:buChar char="•"/>
            </a:pPr>
            <a:endParaRPr lang="en-US" dirty="0">
              <a:solidFill>
                <a:srgbClr val="0000FF"/>
              </a:solidFill>
            </a:endParaRPr>
          </a:p>
        </p:txBody>
      </p:sp>
      <p:grpSp>
        <p:nvGrpSpPr>
          <p:cNvPr id="34824" name="Group 4"/>
          <p:cNvGrpSpPr>
            <a:grpSpLocks/>
          </p:cNvGrpSpPr>
          <p:nvPr/>
        </p:nvGrpSpPr>
        <p:grpSpPr bwMode="auto">
          <a:xfrm>
            <a:off x="533400" y="2209800"/>
            <a:ext cx="4948238" cy="1192213"/>
            <a:chOff x="1008" y="1392"/>
            <a:chExt cx="2784" cy="574"/>
          </a:xfrm>
        </p:grpSpPr>
        <p:grpSp>
          <p:nvGrpSpPr>
            <p:cNvPr id="34839" name="Group 5"/>
            <p:cNvGrpSpPr>
              <a:grpSpLocks/>
            </p:cNvGrpSpPr>
            <p:nvPr/>
          </p:nvGrpSpPr>
          <p:grpSpPr bwMode="auto">
            <a:xfrm>
              <a:off x="1008" y="1392"/>
              <a:ext cx="480" cy="384"/>
              <a:chOff x="1008" y="1392"/>
              <a:chExt cx="480" cy="384"/>
            </a:xfrm>
          </p:grpSpPr>
          <p:sp>
            <p:nvSpPr>
              <p:cNvPr id="34849" name="Rectangle 6"/>
              <p:cNvSpPr>
                <a:spLocks noChangeArrowheads="1"/>
              </p:cNvSpPr>
              <p:nvPr/>
            </p:nvSpPr>
            <p:spPr bwMode="auto">
              <a:xfrm>
                <a:off x="1008" y="1392"/>
                <a:ext cx="480" cy="192"/>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sz="1800">
                    <a:latin typeface="Arial" pitchFamily="34" charset="0"/>
                  </a:rPr>
                  <a:t>Solid</a:t>
                </a:r>
              </a:p>
            </p:txBody>
          </p:sp>
          <p:sp>
            <p:nvSpPr>
              <p:cNvPr id="34850" name="Rectangle 7"/>
              <p:cNvSpPr>
                <a:spLocks noChangeArrowheads="1"/>
              </p:cNvSpPr>
              <p:nvPr/>
            </p:nvSpPr>
            <p:spPr bwMode="auto">
              <a:xfrm>
                <a:off x="1008" y="1584"/>
                <a:ext cx="480" cy="192"/>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sz="1800">
                    <a:latin typeface="Arial" pitchFamily="34" charset="0"/>
                  </a:rPr>
                  <a:t>Fluid</a:t>
                </a:r>
              </a:p>
            </p:txBody>
          </p:sp>
        </p:grpSp>
        <p:grpSp>
          <p:nvGrpSpPr>
            <p:cNvPr id="34840" name="Group 8"/>
            <p:cNvGrpSpPr>
              <a:grpSpLocks/>
            </p:cNvGrpSpPr>
            <p:nvPr/>
          </p:nvGrpSpPr>
          <p:grpSpPr bwMode="auto">
            <a:xfrm>
              <a:off x="1824" y="1392"/>
              <a:ext cx="480" cy="384"/>
              <a:chOff x="1008" y="1392"/>
              <a:chExt cx="480" cy="384"/>
            </a:xfrm>
          </p:grpSpPr>
          <p:sp>
            <p:nvSpPr>
              <p:cNvPr id="34847" name="Rectangle 9"/>
              <p:cNvSpPr>
                <a:spLocks noChangeArrowheads="1"/>
              </p:cNvSpPr>
              <p:nvPr/>
            </p:nvSpPr>
            <p:spPr bwMode="auto">
              <a:xfrm>
                <a:off x="1008" y="1392"/>
                <a:ext cx="480" cy="192"/>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sz="1800">
                    <a:latin typeface="Arial" pitchFamily="34" charset="0"/>
                  </a:rPr>
                  <a:t>Solid</a:t>
                </a:r>
              </a:p>
            </p:txBody>
          </p:sp>
          <p:sp>
            <p:nvSpPr>
              <p:cNvPr id="34848" name="Rectangle 10"/>
              <p:cNvSpPr>
                <a:spLocks noChangeArrowheads="1"/>
              </p:cNvSpPr>
              <p:nvPr/>
            </p:nvSpPr>
            <p:spPr bwMode="auto">
              <a:xfrm>
                <a:off x="1008" y="1584"/>
                <a:ext cx="480" cy="192"/>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sz="1800">
                    <a:latin typeface="Arial" pitchFamily="34" charset="0"/>
                  </a:rPr>
                  <a:t>Fluid</a:t>
                </a:r>
              </a:p>
            </p:txBody>
          </p:sp>
        </p:grpSp>
        <p:grpSp>
          <p:nvGrpSpPr>
            <p:cNvPr id="34841" name="Group 11"/>
            <p:cNvGrpSpPr>
              <a:grpSpLocks/>
            </p:cNvGrpSpPr>
            <p:nvPr/>
          </p:nvGrpSpPr>
          <p:grpSpPr bwMode="auto">
            <a:xfrm>
              <a:off x="3312" y="1392"/>
              <a:ext cx="480" cy="384"/>
              <a:chOff x="1008" y="1392"/>
              <a:chExt cx="480" cy="384"/>
            </a:xfrm>
          </p:grpSpPr>
          <p:sp>
            <p:nvSpPr>
              <p:cNvPr id="34845" name="Rectangle 12"/>
              <p:cNvSpPr>
                <a:spLocks noChangeArrowheads="1"/>
              </p:cNvSpPr>
              <p:nvPr/>
            </p:nvSpPr>
            <p:spPr bwMode="auto">
              <a:xfrm>
                <a:off x="1008" y="1392"/>
                <a:ext cx="480" cy="192"/>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sz="1800">
                    <a:latin typeface="Arial" pitchFamily="34" charset="0"/>
                  </a:rPr>
                  <a:t>Solid</a:t>
                </a:r>
              </a:p>
            </p:txBody>
          </p:sp>
          <p:sp>
            <p:nvSpPr>
              <p:cNvPr id="34846" name="Rectangle 13"/>
              <p:cNvSpPr>
                <a:spLocks noChangeArrowheads="1"/>
              </p:cNvSpPr>
              <p:nvPr/>
            </p:nvSpPr>
            <p:spPr bwMode="auto">
              <a:xfrm>
                <a:off x="1008" y="1584"/>
                <a:ext cx="480" cy="192"/>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sz="1800">
                    <a:latin typeface="Arial" pitchFamily="34" charset="0"/>
                  </a:rPr>
                  <a:t>Fluid</a:t>
                </a:r>
              </a:p>
            </p:txBody>
          </p:sp>
        </p:grpSp>
        <p:sp>
          <p:nvSpPr>
            <p:cNvPr id="34842" name="Text Box 14"/>
            <p:cNvSpPr txBox="1">
              <a:spLocks noChangeArrowheads="1"/>
            </p:cNvSpPr>
            <p:nvPr/>
          </p:nvSpPr>
          <p:spPr bwMode="auto">
            <a:xfrm>
              <a:off x="2534" y="1440"/>
              <a:ext cx="634" cy="220"/>
            </a:xfrm>
            <a:prstGeom prst="rect">
              <a:avLst/>
            </a:prstGeom>
            <a:noFill/>
            <a:ln w="9525">
              <a:noFill/>
              <a:miter lim="800000"/>
              <a:headEnd/>
              <a:tailEnd/>
            </a:ln>
          </p:spPr>
          <p:txBody>
            <a:bodyPr>
              <a:spAutoFit/>
            </a:bodyPr>
            <a:lstStyle/>
            <a:p>
              <a:pPr eaLnBrk="0" hangingPunct="0"/>
              <a:r>
                <a:rPr lang="en-US" b="1">
                  <a:latin typeface="Arial" pitchFamily="34" charset="0"/>
                </a:rPr>
                <a:t>.  .  .</a:t>
              </a:r>
            </a:p>
          </p:txBody>
        </p:sp>
        <p:sp>
          <p:nvSpPr>
            <p:cNvPr id="34843" name="Text Box 15"/>
            <p:cNvSpPr txBox="1">
              <a:spLocks noChangeArrowheads="1"/>
            </p:cNvSpPr>
            <p:nvPr/>
          </p:nvSpPr>
          <p:spPr bwMode="auto">
            <a:xfrm>
              <a:off x="1094" y="1751"/>
              <a:ext cx="103" cy="177"/>
            </a:xfrm>
            <a:prstGeom prst="rect">
              <a:avLst/>
            </a:prstGeom>
            <a:noFill/>
            <a:ln w="9525">
              <a:noFill/>
              <a:miter lim="800000"/>
              <a:headEnd/>
              <a:tailEnd/>
            </a:ln>
          </p:spPr>
          <p:txBody>
            <a:bodyPr wrap="none">
              <a:spAutoFit/>
            </a:bodyPr>
            <a:lstStyle/>
            <a:p>
              <a:pPr eaLnBrk="0" hangingPunct="0"/>
              <a:endParaRPr lang="en-US" sz="1800">
                <a:latin typeface="Arial" pitchFamily="34" charset="0"/>
              </a:endParaRPr>
            </a:p>
          </p:txBody>
        </p:sp>
        <p:sp>
          <p:nvSpPr>
            <p:cNvPr id="34844" name="Text Box 16"/>
            <p:cNvSpPr txBox="1">
              <a:spLocks noChangeArrowheads="1"/>
            </p:cNvSpPr>
            <p:nvPr/>
          </p:nvSpPr>
          <p:spPr bwMode="auto">
            <a:xfrm>
              <a:off x="1169" y="1804"/>
              <a:ext cx="2460" cy="162"/>
            </a:xfrm>
            <a:prstGeom prst="rect">
              <a:avLst/>
            </a:prstGeom>
            <a:noFill/>
            <a:ln w="9525">
              <a:noFill/>
              <a:miter lim="800000"/>
              <a:headEnd/>
              <a:tailEnd/>
            </a:ln>
          </p:spPr>
          <p:txBody>
            <a:bodyPr wrap="none">
              <a:spAutoFit/>
            </a:bodyPr>
            <a:lstStyle/>
            <a:p>
              <a:pPr eaLnBrk="0" hangingPunct="0"/>
              <a:r>
                <a:rPr lang="en-US" sz="1600">
                  <a:latin typeface="Arial" pitchFamily="34" charset="0"/>
                </a:rPr>
                <a:t>1                       2                                            P</a:t>
              </a:r>
            </a:p>
          </p:txBody>
        </p:sp>
      </p:grpSp>
      <p:grpSp>
        <p:nvGrpSpPr>
          <p:cNvPr id="6" name="Group 17"/>
          <p:cNvGrpSpPr>
            <a:grpSpLocks/>
          </p:cNvGrpSpPr>
          <p:nvPr/>
        </p:nvGrpSpPr>
        <p:grpSpPr bwMode="auto">
          <a:xfrm>
            <a:off x="609600" y="4114800"/>
            <a:ext cx="5562600" cy="1422400"/>
            <a:chOff x="960" y="2688"/>
            <a:chExt cx="3130" cy="743"/>
          </a:xfrm>
        </p:grpSpPr>
        <p:sp>
          <p:nvSpPr>
            <p:cNvPr id="34829" name="Rectangle 18"/>
            <p:cNvSpPr>
              <a:spLocks noChangeArrowheads="1"/>
            </p:cNvSpPr>
            <p:nvPr/>
          </p:nvSpPr>
          <p:spPr bwMode="auto">
            <a:xfrm>
              <a:off x="960" y="2736"/>
              <a:ext cx="480" cy="240"/>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sz="1800" dirty="0">
                  <a:latin typeface="Arial" pitchFamily="34" charset="0"/>
                </a:rPr>
                <a:t>Solid</a:t>
              </a:r>
              <a:r>
                <a:rPr lang="en-US" sz="1800" baseline="-25000" dirty="0">
                  <a:latin typeface="Arial" pitchFamily="34" charset="0"/>
                </a:rPr>
                <a:t>1</a:t>
              </a:r>
            </a:p>
          </p:txBody>
        </p:sp>
        <p:sp>
          <p:nvSpPr>
            <p:cNvPr id="34830" name="Rectangle 19"/>
            <p:cNvSpPr>
              <a:spLocks noChangeArrowheads="1"/>
            </p:cNvSpPr>
            <p:nvPr/>
          </p:nvSpPr>
          <p:spPr bwMode="auto">
            <a:xfrm>
              <a:off x="1104" y="3072"/>
              <a:ext cx="480" cy="240"/>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sz="1800">
                  <a:latin typeface="Arial" pitchFamily="34" charset="0"/>
                </a:rPr>
                <a:t>Fluid</a:t>
              </a:r>
              <a:r>
                <a:rPr lang="en-US" sz="1800" baseline="-25000">
                  <a:latin typeface="Arial" pitchFamily="34" charset="0"/>
                </a:rPr>
                <a:t>1</a:t>
              </a:r>
            </a:p>
          </p:txBody>
        </p:sp>
        <p:sp>
          <p:nvSpPr>
            <p:cNvPr id="34831" name="Rectangle 20"/>
            <p:cNvSpPr>
              <a:spLocks noChangeArrowheads="1"/>
            </p:cNvSpPr>
            <p:nvPr/>
          </p:nvSpPr>
          <p:spPr bwMode="auto">
            <a:xfrm>
              <a:off x="1680" y="2736"/>
              <a:ext cx="480" cy="240"/>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sz="1800">
                  <a:latin typeface="Arial" pitchFamily="34" charset="0"/>
                </a:rPr>
                <a:t>Solid</a:t>
              </a:r>
              <a:r>
                <a:rPr lang="en-US" sz="1800" baseline="-25000">
                  <a:latin typeface="Arial" pitchFamily="34" charset="0"/>
                </a:rPr>
                <a:t>2</a:t>
              </a:r>
            </a:p>
          </p:txBody>
        </p:sp>
        <p:sp>
          <p:nvSpPr>
            <p:cNvPr id="34832" name="Rectangle 21"/>
            <p:cNvSpPr>
              <a:spLocks noChangeArrowheads="1"/>
            </p:cNvSpPr>
            <p:nvPr/>
          </p:nvSpPr>
          <p:spPr bwMode="auto">
            <a:xfrm>
              <a:off x="1920" y="3072"/>
              <a:ext cx="480" cy="240"/>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sz="1800">
                  <a:latin typeface="Arial" pitchFamily="34" charset="0"/>
                </a:rPr>
                <a:t>Fluid</a:t>
              </a:r>
              <a:r>
                <a:rPr lang="en-US" sz="1800" baseline="-25000">
                  <a:latin typeface="Arial" pitchFamily="34" charset="0"/>
                </a:rPr>
                <a:t>2</a:t>
              </a:r>
            </a:p>
          </p:txBody>
        </p:sp>
        <p:sp>
          <p:nvSpPr>
            <p:cNvPr id="34833" name="Rectangle 22"/>
            <p:cNvSpPr>
              <a:spLocks noChangeArrowheads="1"/>
            </p:cNvSpPr>
            <p:nvPr/>
          </p:nvSpPr>
          <p:spPr bwMode="auto">
            <a:xfrm>
              <a:off x="3610" y="2736"/>
              <a:ext cx="480" cy="240"/>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sz="1800">
                  <a:latin typeface="Arial" pitchFamily="34" charset="0"/>
                </a:rPr>
                <a:t>Solid</a:t>
              </a:r>
              <a:r>
                <a:rPr lang="en-US" sz="1800" baseline="-25000">
                  <a:latin typeface="Arial" pitchFamily="34" charset="0"/>
                </a:rPr>
                <a:t>n</a:t>
              </a:r>
            </a:p>
          </p:txBody>
        </p:sp>
        <p:sp>
          <p:nvSpPr>
            <p:cNvPr id="34834" name="Rectangle 23"/>
            <p:cNvSpPr>
              <a:spLocks noChangeArrowheads="1"/>
            </p:cNvSpPr>
            <p:nvPr/>
          </p:nvSpPr>
          <p:spPr bwMode="auto">
            <a:xfrm>
              <a:off x="3322" y="3072"/>
              <a:ext cx="480" cy="240"/>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sz="1800">
                  <a:latin typeface="Arial" pitchFamily="34" charset="0"/>
                </a:rPr>
                <a:t>Fluid</a:t>
              </a:r>
              <a:r>
                <a:rPr lang="en-US" sz="1800" baseline="-25000">
                  <a:latin typeface="Arial" pitchFamily="34" charset="0"/>
                </a:rPr>
                <a:t>m</a:t>
              </a:r>
            </a:p>
          </p:txBody>
        </p:sp>
        <p:sp>
          <p:nvSpPr>
            <p:cNvPr id="34835" name="Text Box 24"/>
            <p:cNvSpPr txBox="1">
              <a:spLocks noChangeArrowheads="1"/>
            </p:cNvSpPr>
            <p:nvPr/>
          </p:nvSpPr>
          <p:spPr bwMode="auto">
            <a:xfrm>
              <a:off x="2630" y="3024"/>
              <a:ext cx="634" cy="239"/>
            </a:xfrm>
            <a:prstGeom prst="rect">
              <a:avLst/>
            </a:prstGeom>
            <a:noFill/>
            <a:ln w="9525">
              <a:noFill/>
              <a:miter lim="800000"/>
              <a:headEnd/>
              <a:tailEnd/>
            </a:ln>
          </p:spPr>
          <p:txBody>
            <a:bodyPr>
              <a:spAutoFit/>
            </a:bodyPr>
            <a:lstStyle/>
            <a:p>
              <a:pPr eaLnBrk="0" hangingPunct="0"/>
              <a:r>
                <a:rPr lang="en-US" b="1">
                  <a:latin typeface="Arial" pitchFamily="34" charset="0"/>
                </a:rPr>
                <a:t>.  .  .</a:t>
              </a:r>
            </a:p>
          </p:txBody>
        </p:sp>
        <p:sp>
          <p:nvSpPr>
            <p:cNvPr id="34836" name="Text Box 25"/>
            <p:cNvSpPr txBox="1">
              <a:spLocks noChangeArrowheads="1"/>
            </p:cNvSpPr>
            <p:nvPr/>
          </p:nvSpPr>
          <p:spPr bwMode="auto">
            <a:xfrm>
              <a:off x="1190" y="3239"/>
              <a:ext cx="103" cy="192"/>
            </a:xfrm>
            <a:prstGeom prst="rect">
              <a:avLst/>
            </a:prstGeom>
            <a:noFill/>
            <a:ln w="9525">
              <a:noFill/>
              <a:miter lim="800000"/>
              <a:headEnd/>
              <a:tailEnd/>
            </a:ln>
          </p:spPr>
          <p:txBody>
            <a:bodyPr wrap="none">
              <a:spAutoFit/>
            </a:bodyPr>
            <a:lstStyle/>
            <a:p>
              <a:pPr eaLnBrk="0" hangingPunct="0"/>
              <a:endParaRPr lang="en-US" sz="1800">
                <a:latin typeface="Arial" pitchFamily="34" charset="0"/>
              </a:endParaRPr>
            </a:p>
          </p:txBody>
        </p:sp>
        <p:sp>
          <p:nvSpPr>
            <p:cNvPr id="34837" name="Rectangle 26"/>
            <p:cNvSpPr>
              <a:spLocks noChangeArrowheads="1"/>
            </p:cNvSpPr>
            <p:nvPr/>
          </p:nvSpPr>
          <p:spPr bwMode="auto">
            <a:xfrm>
              <a:off x="2400" y="2736"/>
              <a:ext cx="480" cy="240"/>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sz="1800">
                  <a:latin typeface="Arial" pitchFamily="34" charset="0"/>
                </a:rPr>
                <a:t>Solid</a:t>
              </a:r>
              <a:r>
                <a:rPr lang="en-US" sz="1800" baseline="-25000">
                  <a:latin typeface="Arial" pitchFamily="34" charset="0"/>
                </a:rPr>
                <a:t>3</a:t>
              </a:r>
            </a:p>
          </p:txBody>
        </p:sp>
        <p:sp>
          <p:nvSpPr>
            <p:cNvPr id="34838" name="Text Box 27"/>
            <p:cNvSpPr txBox="1">
              <a:spLocks noChangeArrowheads="1"/>
            </p:cNvSpPr>
            <p:nvPr/>
          </p:nvSpPr>
          <p:spPr bwMode="auto">
            <a:xfrm>
              <a:off x="3034" y="2688"/>
              <a:ext cx="566" cy="239"/>
            </a:xfrm>
            <a:prstGeom prst="rect">
              <a:avLst/>
            </a:prstGeom>
            <a:noFill/>
            <a:ln w="9525">
              <a:noFill/>
              <a:miter lim="800000"/>
              <a:headEnd/>
              <a:tailEnd/>
            </a:ln>
          </p:spPr>
          <p:txBody>
            <a:bodyPr>
              <a:spAutoFit/>
            </a:bodyPr>
            <a:lstStyle/>
            <a:p>
              <a:pPr eaLnBrk="0" hangingPunct="0"/>
              <a:r>
                <a:rPr lang="en-US" b="1">
                  <a:latin typeface="Arial" pitchFamily="34" charset="0"/>
                </a:rPr>
                <a:t>.  .  .</a:t>
              </a:r>
            </a:p>
          </p:txBody>
        </p:sp>
      </p:grpSp>
      <p:pic>
        <p:nvPicPr>
          <p:cNvPr id="34828" name="Picture 5" descr="frm_3_v_s_30000.gif"/>
          <p:cNvPicPr>
            <a:picLocks noChangeAspect="1" noChangeArrowheads="1"/>
          </p:cNvPicPr>
          <p:nvPr/>
        </p:nvPicPr>
        <p:blipFill>
          <a:blip r:embed="rId3" cstate="print"/>
          <a:srcRect/>
          <a:stretch>
            <a:fillRect/>
          </a:stretch>
        </p:blipFill>
        <p:spPr bwMode="auto">
          <a:xfrm>
            <a:off x="6324600" y="2362200"/>
            <a:ext cx="2514600" cy="2514600"/>
          </a:xfrm>
          <a:prstGeom prst="rect">
            <a:avLst/>
          </a:prstGeom>
          <a:noFill/>
          <a:ln w="9525">
            <a:noFill/>
            <a:miter lim="800000"/>
            <a:headEnd/>
            <a:tailEnd/>
          </a:ln>
        </p:spPr>
      </p:pic>
      <p:sp>
        <p:nvSpPr>
          <p:cNvPr id="46" name="Slide Number Placeholder 7"/>
          <p:cNvSpPr>
            <a:spLocks noGrp="1"/>
          </p:cNvSpPr>
          <p:nvPr>
            <p:ph type="sldNum" sz="quarter" idx="12"/>
          </p:nvPr>
        </p:nvSpPr>
        <p:spPr>
          <a:xfrm>
            <a:off x="6553200" y="6356350"/>
            <a:ext cx="2133600" cy="365125"/>
          </a:xfrm>
        </p:spPr>
        <p:txBody>
          <a:bodyPr/>
          <a:lstStyle/>
          <a:p>
            <a:fld id="{3EF9F3CA-D42A-4F16-9502-7E916E4DA7FE}" type="slidenum">
              <a:rPr lang="en-US" smtClean="0"/>
              <a:pPr/>
              <a:t>15</a:t>
            </a:fld>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normAutofit/>
          </a:bodyPr>
          <a:lstStyle/>
          <a:p>
            <a:r>
              <a:rPr lang="en-US" smtClean="0"/>
              <a:t>Charm++ and CSE Applications</a:t>
            </a:r>
          </a:p>
        </p:txBody>
      </p:sp>
      <p:sp>
        <p:nvSpPr>
          <p:cNvPr id="13" name="Date Placeholder 12"/>
          <p:cNvSpPr>
            <a:spLocks noGrp="1"/>
          </p:cNvSpPr>
          <p:nvPr>
            <p:ph type="dt" sz="half" idx="10"/>
          </p:nvPr>
        </p:nvSpPr>
        <p:spPr/>
        <p:txBody>
          <a:bodyPr/>
          <a:lstStyle/>
          <a:p>
            <a:fld id="{357F6650-B093-4E42-80CF-65D43C352345}" type="datetime1">
              <a:rPr lang="en-US" smtClean="0"/>
              <a:t>8/29/12</a:t>
            </a:fld>
            <a:endParaRPr lang="en-US" dirty="0"/>
          </a:p>
        </p:txBody>
      </p:sp>
      <p:sp>
        <p:nvSpPr>
          <p:cNvPr id="22532" name="Footer Placeholder 12"/>
          <p:cNvSpPr>
            <a:spLocks noGrp="1"/>
          </p:cNvSpPr>
          <p:nvPr>
            <p:ph type="ftr" sz="quarter" idx="11"/>
          </p:nvPr>
        </p:nvSpPr>
        <p:spPr/>
        <p:txBody>
          <a:bodyPr/>
          <a:lstStyle/>
          <a:p>
            <a:r>
              <a:rPr lang="en-US" smtClean="0"/>
              <a:t>cs598LVK</a:t>
            </a:r>
            <a:endParaRPr lang="en-US" dirty="0" smtClean="0"/>
          </a:p>
        </p:txBody>
      </p:sp>
      <p:sp>
        <p:nvSpPr>
          <p:cNvPr id="14" name="Slide Number Placeholder 13"/>
          <p:cNvSpPr>
            <a:spLocks noGrp="1"/>
          </p:cNvSpPr>
          <p:nvPr>
            <p:ph type="sldNum" sz="quarter" idx="12"/>
          </p:nvPr>
        </p:nvSpPr>
        <p:spPr/>
        <p:txBody>
          <a:bodyPr/>
          <a:lstStyle/>
          <a:p>
            <a:fld id="{AB45D6F5-C874-4283-99EA-D93D3B58E0B5}" type="slidenum">
              <a:rPr lang="en-US" smtClean="0"/>
              <a:pPr/>
              <a:t>16</a:t>
            </a:fld>
            <a:endParaRPr lang="en-US" dirty="0"/>
          </a:p>
        </p:txBody>
      </p:sp>
      <p:pic>
        <p:nvPicPr>
          <p:cNvPr id="5" name="Picture 18" descr="E:\kunzman\ParallelProgrammingCharm_all.png"/>
          <p:cNvPicPr>
            <a:picLocks noChangeAspect="1" noChangeArrowheads="1"/>
          </p:cNvPicPr>
          <p:nvPr/>
        </p:nvPicPr>
        <p:blipFill>
          <a:blip r:embed="rId3" cstate="print"/>
          <a:srcRect/>
          <a:stretch>
            <a:fillRect/>
          </a:stretch>
        </p:blipFill>
        <p:spPr bwMode="auto">
          <a:xfrm>
            <a:off x="304800" y="1371600"/>
            <a:ext cx="7083425" cy="4657725"/>
          </a:xfrm>
          <a:prstGeom prst="rect">
            <a:avLst/>
          </a:prstGeom>
          <a:noFill/>
          <a:ln w="9525">
            <a:noFill/>
            <a:miter lim="800000"/>
            <a:headEnd/>
            <a:tailEnd/>
          </a:ln>
        </p:spPr>
      </p:pic>
      <p:sp>
        <p:nvSpPr>
          <p:cNvPr id="6" name="Text Box 7"/>
          <p:cNvSpPr txBox="1">
            <a:spLocks noChangeArrowheads="1"/>
          </p:cNvSpPr>
          <p:nvPr/>
        </p:nvSpPr>
        <p:spPr bwMode="auto">
          <a:xfrm>
            <a:off x="838200" y="3124200"/>
            <a:ext cx="7620000" cy="711200"/>
          </a:xfrm>
          <a:prstGeom prst="rect">
            <a:avLst/>
          </a:prstGeom>
          <a:solidFill>
            <a:srgbClr val="FFFF99"/>
          </a:solidFill>
          <a:ln w="9525">
            <a:solidFill>
              <a:srgbClr val="808000"/>
            </a:solidFill>
            <a:miter lim="800000"/>
            <a:headEnd/>
            <a:tailEnd/>
          </a:ln>
        </p:spPr>
        <p:txBody>
          <a:bodyPr>
            <a:spAutoFit/>
          </a:bodyPr>
          <a:lstStyle/>
          <a:p>
            <a:pPr algn="ctr">
              <a:spcBef>
                <a:spcPct val="50000"/>
              </a:spcBef>
            </a:pPr>
            <a:r>
              <a:rPr lang="en-US" sz="2000">
                <a:solidFill>
                  <a:srgbClr val="003399"/>
                </a:solidFill>
                <a:latin typeface="Calibri" pitchFamily="34" charset="0"/>
              </a:rPr>
              <a:t>Enabling CS technology of parallel objects and intelligent runtime systems has led to several CSE collaborative applications</a:t>
            </a:r>
          </a:p>
        </p:txBody>
      </p:sp>
      <p:sp>
        <p:nvSpPr>
          <p:cNvPr id="7" name="Text Box 20"/>
          <p:cNvSpPr txBox="1">
            <a:spLocks noChangeArrowheads="1"/>
          </p:cNvSpPr>
          <p:nvPr/>
        </p:nvSpPr>
        <p:spPr bwMode="auto">
          <a:xfrm>
            <a:off x="2590800" y="2362200"/>
            <a:ext cx="1600200" cy="519113"/>
          </a:xfrm>
          <a:prstGeom prst="rect">
            <a:avLst/>
          </a:prstGeom>
          <a:solidFill>
            <a:srgbClr val="CCFFFF"/>
          </a:solidFill>
          <a:ln w="9525">
            <a:noFill/>
            <a:miter lim="800000"/>
            <a:headEnd/>
            <a:tailEnd/>
          </a:ln>
        </p:spPr>
        <p:txBody>
          <a:bodyPr>
            <a:spAutoFit/>
          </a:bodyPr>
          <a:lstStyle/>
          <a:p>
            <a:pPr>
              <a:spcBef>
                <a:spcPct val="50000"/>
              </a:spcBef>
            </a:pPr>
            <a:r>
              <a:rPr lang="en-US" sz="2800">
                <a:latin typeface="Calibri" pitchFamily="34" charset="0"/>
              </a:rPr>
              <a:t>Synergy</a:t>
            </a:r>
          </a:p>
        </p:txBody>
      </p:sp>
      <p:sp>
        <p:nvSpPr>
          <p:cNvPr id="8" name="Text Box 20"/>
          <p:cNvSpPr txBox="1">
            <a:spLocks noChangeArrowheads="1"/>
          </p:cNvSpPr>
          <p:nvPr/>
        </p:nvSpPr>
        <p:spPr bwMode="auto">
          <a:xfrm>
            <a:off x="5715000" y="1066800"/>
            <a:ext cx="3200400" cy="1158875"/>
          </a:xfrm>
          <a:prstGeom prst="rect">
            <a:avLst/>
          </a:prstGeom>
          <a:solidFill>
            <a:srgbClr val="CCFFFF"/>
          </a:solidFill>
          <a:ln w="9525">
            <a:noFill/>
            <a:miter lim="800000"/>
            <a:headEnd/>
            <a:tailEnd/>
          </a:ln>
        </p:spPr>
        <p:txBody>
          <a:bodyPr>
            <a:spAutoFit/>
          </a:bodyPr>
          <a:lstStyle/>
          <a:p>
            <a:pPr>
              <a:spcBef>
                <a:spcPct val="50000"/>
              </a:spcBef>
            </a:pPr>
            <a:r>
              <a:rPr lang="en-US" sz="2000">
                <a:latin typeface="Calibri" pitchFamily="34" charset="0"/>
              </a:rPr>
              <a:t>Well-known Biophysics molecular simulations App </a:t>
            </a:r>
          </a:p>
          <a:p>
            <a:pPr>
              <a:spcBef>
                <a:spcPct val="50000"/>
              </a:spcBef>
            </a:pPr>
            <a:r>
              <a:rPr lang="en-US" sz="2000">
                <a:latin typeface="Calibri" pitchFamily="34" charset="0"/>
              </a:rPr>
              <a:t>Gordon Bell Award, 2002</a:t>
            </a:r>
          </a:p>
        </p:txBody>
      </p:sp>
      <p:sp>
        <p:nvSpPr>
          <p:cNvPr id="10" name="Text Box 20"/>
          <p:cNvSpPr txBox="1">
            <a:spLocks noChangeArrowheads="1"/>
          </p:cNvSpPr>
          <p:nvPr/>
        </p:nvSpPr>
        <p:spPr bwMode="auto">
          <a:xfrm>
            <a:off x="304800" y="4800600"/>
            <a:ext cx="2057400" cy="701675"/>
          </a:xfrm>
          <a:prstGeom prst="rect">
            <a:avLst/>
          </a:prstGeom>
          <a:solidFill>
            <a:srgbClr val="CCFFFF"/>
          </a:solidFill>
          <a:ln w="9525">
            <a:noFill/>
            <a:miter lim="800000"/>
            <a:headEnd/>
            <a:tailEnd/>
          </a:ln>
        </p:spPr>
        <p:txBody>
          <a:bodyPr>
            <a:spAutoFit/>
          </a:bodyPr>
          <a:lstStyle/>
          <a:p>
            <a:pPr>
              <a:spcBef>
                <a:spcPct val="50000"/>
              </a:spcBef>
            </a:pPr>
            <a:r>
              <a:rPr lang="en-US" sz="2000">
                <a:latin typeface="Calibri" pitchFamily="34" charset="0"/>
              </a:rPr>
              <a:t>Computational Astronomy</a:t>
            </a:r>
          </a:p>
        </p:txBody>
      </p:sp>
      <p:sp>
        <p:nvSpPr>
          <p:cNvPr id="11" name="Text Box 20"/>
          <p:cNvSpPr txBox="1">
            <a:spLocks noChangeArrowheads="1"/>
          </p:cNvSpPr>
          <p:nvPr/>
        </p:nvSpPr>
        <p:spPr bwMode="auto">
          <a:xfrm>
            <a:off x="304800" y="1676400"/>
            <a:ext cx="2057400" cy="396875"/>
          </a:xfrm>
          <a:prstGeom prst="rect">
            <a:avLst/>
          </a:prstGeom>
          <a:solidFill>
            <a:srgbClr val="CCFFFF"/>
          </a:solidFill>
          <a:ln w="9525">
            <a:noFill/>
            <a:miter lim="800000"/>
            <a:headEnd/>
            <a:tailEnd/>
          </a:ln>
        </p:spPr>
        <p:txBody>
          <a:bodyPr>
            <a:spAutoFit/>
          </a:bodyPr>
          <a:lstStyle/>
          <a:p>
            <a:pPr>
              <a:spcBef>
                <a:spcPct val="50000"/>
              </a:spcBef>
            </a:pPr>
            <a:r>
              <a:rPr lang="en-US" sz="2000">
                <a:latin typeface="Calibri" pitchFamily="34" charset="0"/>
              </a:rPr>
              <a:t>Nano-Materials..</a:t>
            </a:r>
          </a:p>
        </p:txBody>
      </p:sp>
      <p:sp>
        <p:nvSpPr>
          <p:cNvPr id="2" name="Oval 1"/>
          <p:cNvSpPr/>
          <p:nvPr/>
        </p:nvSpPr>
        <p:spPr>
          <a:xfrm>
            <a:off x="6934200" y="3962400"/>
            <a:ext cx="2057400" cy="990600"/>
          </a:xfrm>
          <a:prstGeom prst="ellipse">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2">
                    <a:lumMod val="50000"/>
                  </a:schemeClr>
                </a:solidFill>
              </a:rPr>
              <a:t>ISAM</a:t>
            </a:r>
            <a:endParaRPr lang="en-US" dirty="0">
              <a:solidFill>
                <a:schemeClr val="accent2">
                  <a:lumMod val="50000"/>
                </a:schemeClr>
              </a:solidFill>
            </a:endParaRPr>
          </a:p>
        </p:txBody>
      </p:sp>
      <p:sp>
        <p:nvSpPr>
          <p:cNvPr id="15" name="Oval 14"/>
          <p:cNvSpPr/>
          <p:nvPr/>
        </p:nvSpPr>
        <p:spPr>
          <a:xfrm>
            <a:off x="6346895" y="5029200"/>
            <a:ext cx="2819400" cy="762000"/>
          </a:xfrm>
          <a:prstGeom prst="ellipse">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aseline="-25000" dirty="0" err="1" smtClean="0">
                <a:solidFill>
                  <a:schemeClr val="accent2">
                    <a:lumMod val="50000"/>
                  </a:schemeClr>
                </a:solidFill>
              </a:rPr>
              <a:t>CharmSimdemics</a:t>
            </a:r>
            <a:endParaRPr lang="en-US" baseline="-25000" dirty="0">
              <a:solidFill>
                <a:schemeClr val="accent2">
                  <a:lumMod val="50000"/>
                </a:schemeClr>
              </a:solidFill>
            </a:endParaRPr>
          </a:p>
        </p:txBody>
      </p:sp>
      <p:sp>
        <p:nvSpPr>
          <p:cNvPr id="16" name="Oval 15"/>
          <p:cNvSpPr/>
          <p:nvPr/>
        </p:nvSpPr>
        <p:spPr>
          <a:xfrm>
            <a:off x="6248400" y="5791200"/>
            <a:ext cx="2819400" cy="762000"/>
          </a:xfrm>
          <a:prstGeom prst="ellipse">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aseline="-25000" dirty="0" smtClean="0">
                <a:solidFill>
                  <a:schemeClr val="accent2">
                    <a:lumMod val="50000"/>
                  </a:schemeClr>
                </a:solidFill>
              </a:rPr>
              <a:t>Stochastic</a:t>
            </a:r>
          </a:p>
          <a:p>
            <a:pPr algn="ctr"/>
            <a:r>
              <a:rPr lang="en-US" baseline="-25000" dirty="0" smtClean="0">
                <a:solidFill>
                  <a:schemeClr val="accent2">
                    <a:lumMod val="50000"/>
                  </a:schemeClr>
                </a:solidFill>
              </a:rPr>
              <a:t>Optimization</a:t>
            </a:r>
            <a:endParaRPr lang="en-US" baseline="-25000" dirty="0">
              <a:solidFill>
                <a:schemeClr val="accent2">
                  <a:lumMod val="50000"/>
                </a:schemeClr>
              </a:solidFill>
            </a:endParaRPr>
          </a:p>
        </p:txBody>
      </p:sp>
    </p:spTree>
    <p:extLst>
      <p:ext uri="{BB962C8B-B14F-4D97-AF65-F5344CB8AC3E}">
        <p14:creationId xmlns:p14="http://schemas.microsoft.com/office/powerpoint/2010/main" val="80493237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iterate type="lt">
                                    <p:tmPct val="0"/>
                                  </p:iterate>
                                  <p:childTnLst>
                                    <p:set>
                                      <p:cBhvr>
                                        <p:cTn id="6" dur="1" fill="hold">
                                          <p:stCondLst>
                                            <p:cond delay="0"/>
                                          </p:stCondLst>
                                        </p:cTn>
                                        <p:tgtEl>
                                          <p:spTgt spid="6"/>
                                        </p:tgtEl>
                                        <p:attrNameLst>
                                          <p:attrName>style.visibility</p:attrName>
                                        </p:attrNameLst>
                                      </p:cBhvr>
                                      <p:to>
                                        <p:strVal val="visible"/>
                                      </p:to>
                                    </p:set>
                                    <p:animEffect transition="in" filter="strips(downRight)">
                                      <p:cBhvr>
                                        <p:cTn id="7"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par>
                          <p:cTn id="13" fill="hold">
                            <p:stCondLst>
                              <p:cond delay="500"/>
                            </p:stCondLst>
                            <p:childTnLst>
                              <p:par>
                                <p:cTn id="14" presetID="1" presetClass="entr" presetSubtype="0" fill="hold" grpId="1" nodeType="after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par>
                          <p:cTn id="16" fill="hold">
                            <p:stCondLst>
                              <p:cond delay="500"/>
                            </p:stCondLst>
                            <p:childTnLst>
                              <p:par>
                                <p:cTn id="17" presetID="0" presetClass="path" presetSubtype="0" accel="50000" decel="50000" fill="hold" grpId="0" nodeType="afterEffect">
                                  <p:stCondLst>
                                    <p:cond delay="0"/>
                                  </p:stCondLst>
                                  <p:childTnLst>
                                    <p:animMotion origin="layout" path="M 0.05365 -0.02543 C 0.09931 -0.01595 0.14514 -0.0067 0.16823 0.01087 C 0.19115 0.02845 0.19584 0.0451 0.19202 0.0791 C 0.18837 0.11356 0.1783 0.18733 0.14549 0.21601 C 0.11285 0.24492 0.04202 0.26157 -0.00416 0.25209 C -0.05034 0.2426 -0.11684 0.19936 -0.13142 0.16027 C -0.14583 0.12142 -0.11302 0.0488 -0.09114 0.01804 C -0.06909 -0.01295 -0.0052 0.0044 0.0007 -0.02543 C 0.00677 -0.05504 -0.04548 -0.13783 -0.05468 -0.16026 " pathEditMode="relative" rAng="0" ptsTypes="aaaaaaaaA">
                                      <p:cBhvr>
                                        <p:cTn id="18" dur="2000" fill="hold"/>
                                        <p:tgtEl>
                                          <p:spTgt spid="7"/>
                                        </p:tgtEl>
                                        <p:attrNameLst>
                                          <p:attrName>ppt_x</p:attrName>
                                          <p:attrName>ppt_y</p:attrName>
                                        </p:attrNameLst>
                                      </p:cBhvr>
                                      <p:rCtr x="-2900" y="7600"/>
                                    </p:animMotion>
                                  </p:childTnLst>
                                </p:cTn>
                              </p:par>
                            </p:childTnLst>
                          </p:cTn>
                        </p:par>
                        <p:par>
                          <p:cTn id="19" fill="hold">
                            <p:stCondLst>
                              <p:cond delay="2500"/>
                            </p:stCondLst>
                            <p:childTnLst>
                              <p:par>
                                <p:cTn id="20" presetID="18" presetClass="entr" presetSubtype="6"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strips(downRight)">
                                      <p:cBhvr>
                                        <p:cTn id="22" dur="1000"/>
                                        <p:tgtEl>
                                          <p:spTgt spid="8"/>
                                        </p:tgtEl>
                                      </p:cBhvr>
                                    </p:animEffect>
                                  </p:childTnLst>
                                </p:cTn>
                              </p:par>
                            </p:childTnLst>
                          </p:cTn>
                        </p:par>
                        <p:par>
                          <p:cTn id="23" fill="hold">
                            <p:stCondLst>
                              <p:cond delay="3500"/>
                            </p:stCondLst>
                            <p:childTnLst>
                              <p:par>
                                <p:cTn id="24" presetID="18" presetClass="entr" presetSubtype="6" fill="hold" grpId="0" nodeType="afterEffect">
                                  <p:stCondLst>
                                    <p:cond delay="2000"/>
                                  </p:stCondLst>
                                  <p:childTnLst>
                                    <p:set>
                                      <p:cBhvr>
                                        <p:cTn id="25" dur="1" fill="hold">
                                          <p:stCondLst>
                                            <p:cond delay="0"/>
                                          </p:stCondLst>
                                        </p:cTn>
                                        <p:tgtEl>
                                          <p:spTgt spid="10"/>
                                        </p:tgtEl>
                                        <p:attrNameLst>
                                          <p:attrName>style.visibility</p:attrName>
                                        </p:attrNameLst>
                                      </p:cBhvr>
                                      <p:to>
                                        <p:strVal val="visible"/>
                                      </p:to>
                                    </p:set>
                                    <p:animEffect transition="in" filter="strips(downRight)">
                                      <p:cBhvr>
                                        <p:cTn id="26" dur="500"/>
                                        <p:tgtEl>
                                          <p:spTgt spid="10"/>
                                        </p:tgtEl>
                                      </p:cBhvr>
                                    </p:animEffect>
                                  </p:childTnLst>
                                </p:cTn>
                              </p:par>
                            </p:childTnLst>
                          </p:cTn>
                        </p:par>
                        <p:par>
                          <p:cTn id="27" fill="hold">
                            <p:stCondLst>
                              <p:cond delay="6000"/>
                            </p:stCondLst>
                            <p:childTnLst>
                              <p:par>
                                <p:cTn id="28" presetID="18" presetClass="entr" presetSubtype="6" fill="hold" grpId="0" nodeType="afterEffect">
                                  <p:stCondLst>
                                    <p:cond delay="1000"/>
                                  </p:stCondLst>
                                  <p:childTnLst>
                                    <p:set>
                                      <p:cBhvr>
                                        <p:cTn id="29" dur="1" fill="hold">
                                          <p:stCondLst>
                                            <p:cond delay="0"/>
                                          </p:stCondLst>
                                        </p:cTn>
                                        <p:tgtEl>
                                          <p:spTgt spid="11"/>
                                        </p:tgtEl>
                                        <p:attrNameLst>
                                          <p:attrName>style.visibility</p:attrName>
                                        </p:attrNameLst>
                                      </p:cBhvr>
                                      <p:to>
                                        <p:strVal val="visible"/>
                                      </p:to>
                                    </p:set>
                                    <p:animEffect transition="in" filter="strips(downRight)">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7" grpId="1" animBg="1"/>
      <p:bldP spid="8" grpId="0" animBg="1"/>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0" y="274638"/>
            <a:ext cx="9144000" cy="1143000"/>
          </a:xfrm>
        </p:spPr>
        <p:txBody>
          <a:bodyPr>
            <a:normAutofit fontScale="90000"/>
          </a:bodyPr>
          <a:lstStyle/>
          <a:p>
            <a:r>
              <a:rPr lang="en-US" dirty="0" smtClean="0"/>
              <a:t>Object Based Over-decomposition: Charm++</a:t>
            </a:r>
          </a:p>
        </p:txBody>
      </p:sp>
      <p:sp>
        <p:nvSpPr>
          <p:cNvPr id="48" name="Date Placeholder 47"/>
          <p:cNvSpPr>
            <a:spLocks noGrp="1"/>
          </p:cNvSpPr>
          <p:nvPr>
            <p:ph type="dt" sz="half" idx="10"/>
          </p:nvPr>
        </p:nvSpPr>
        <p:spPr/>
        <p:txBody>
          <a:bodyPr/>
          <a:lstStyle/>
          <a:p>
            <a:fld id="{BC32BEDB-B71F-3C4F-8E06-358C7CD54098}" type="datetime1">
              <a:rPr lang="en-US" smtClean="0"/>
              <a:t>8/29/12</a:t>
            </a:fld>
            <a:endParaRPr lang="en-US" dirty="0"/>
          </a:p>
        </p:txBody>
      </p:sp>
      <p:sp>
        <p:nvSpPr>
          <p:cNvPr id="30724" name="Footer Placeholder 3"/>
          <p:cNvSpPr>
            <a:spLocks noGrp="1"/>
          </p:cNvSpPr>
          <p:nvPr>
            <p:ph type="ftr" sz="quarter" idx="11"/>
          </p:nvPr>
        </p:nvSpPr>
        <p:spPr/>
        <p:txBody>
          <a:bodyPr/>
          <a:lstStyle/>
          <a:p>
            <a:r>
              <a:rPr lang="en-US" smtClean="0"/>
              <a:t>cs598LVK</a:t>
            </a:r>
            <a:endParaRPr lang="en-US" dirty="0" smtClean="0"/>
          </a:p>
        </p:txBody>
      </p:sp>
      <p:sp>
        <p:nvSpPr>
          <p:cNvPr id="49" name="Slide Number Placeholder 48"/>
          <p:cNvSpPr>
            <a:spLocks noGrp="1"/>
          </p:cNvSpPr>
          <p:nvPr>
            <p:ph type="sldNum" sz="quarter" idx="12"/>
          </p:nvPr>
        </p:nvSpPr>
        <p:spPr/>
        <p:txBody>
          <a:bodyPr/>
          <a:lstStyle/>
          <a:p>
            <a:fld id="{AB45D6F5-C874-4283-99EA-D93D3B58E0B5}" type="slidenum">
              <a:rPr lang="en-US" smtClean="0"/>
              <a:pPr/>
              <a:t>17</a:t>
            </a:fld>
            <a:endParaRPr lang="en-US" dirty="0"/>
          </a:p>
        </p:txBody>
      </p:sp>
      <p:grpSp>
        <p:nvGrpSpPr>
          <p:cNvPr id="2" name="Group 48"/>
          <p:cNvGrpSpPr>
            <a:grpSpLocks/>
          </p:cNvGrpSpPr>
          <p:nvPr/>
        </p:nvGrpSpPr>
        <p:grpSpPr bwMode="auto">
          <a:xfrm>
            <a:off x="228600" y="2819400"/>
            <a:ext cx="2820988" cy="3603625"/>
            <a:chOff x="138" y="2504"/>
            <a:chExt cx="917" cy="1375"/>
          </a:xfrm>
        </p:grpSpPr>
        <p:grpSp>
          <p:nvGrpSpPr>
            <p:cNvPr id="30750" name="Group 3"/>
            <p:cNvGrpSpPr>
              <a:grpSpLocks/>
            </p:cNvGrpSpPr>
            <p:nvPr/>
          </p:nvGrpSpPr>
          <p:grpSpPr bwMode="auto">
            <a:xfrm>
              <a:off x="138" y="2505"/>
              <a:ext cx="876" cy="677"/>
              <a:chOff x="576" y="1056"/>
              <a:chExt cx="1728" cy="1344"/>
            </a:xfrm>
          </p:grpSpPr>
          <p:sp>
            <p:nvSpPr>
              <p:cNvPr id="30753" name="Rectangle 4"/>
              <p:cNvSpPr>
                <a:spLocks noChangeArrowheads="1"/>
              </p:cNvSpPr>
              <p:nvPr/>
            </p:nvSpPr>
            <p:spPr bwMode="auto">
              <a:xfrm>
                <a:off x="576" y="1344"/>
                <a:ext cx="288" cy="28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0754" name="Rectangle 5"/>
              <p:cNvSpPr>
                <a:spLocks noChangeArrowheads="1"/>
              </p:cNvSpPr>
              <p:nvPr/>
            </p:nvSpPr>
            <p:spPr bwMode="auto">
              <a:xfrm>
                <a:off x="1776" y="1104"/>
                <a:ext cx="288" cy="28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0755" name="Rectangle 6"/>
              <p:cNvSpPr>
                <a:spLocks noChangeArrowheads="1"/>
              </p:cNvSpPr>
              <p:nvPr/>
            </p:nvSpPr>
            <p:spPr bwMode="auto">
              <a:xfrm>
                <a:off x="1152" y="2064"/>
                <a:ext cx="288" cy="288"/>
              </a:xfrm>
              <a:prstGeom prst="rect">
                <a:avLst/>
              </a:prstGeom>
              <a:solidFill>
                <a:schemeClr val="tx2"/>
              </a:solidFill>
              <a:ln w="9525">
                <a:solidFill>
                  <a:schemeClr val="tx1"/>
                </a:solidFill>
                <a:miter lim="800000"/>
                <a:headEnd/>
                <a:tailEnd/>
              </a:ln>
            </p:spPr>
            <p:txBody>
              <a:bodyPr wrap="none" anchor="ctr"/>
              <a:lstStyle/>
              <a:p>
                <a:endParaRPr lang="en-US"/>
              </a:p>
            </p:txBody>
          </p:sp>
          <p:sp>
            <p:nvSpPr>
              <p:cNvPr id="30756" name="Rectangle 7"/>
              <p:cNvSpPr>
                <a:spLocks noChangeArrowheads="1"/>
              </p:cNvSpPr>
              <p:nvPr/>
            </p:nvSpPr>
            <p:spPr bwMode="auto">
              <a:xfrm>
                <a:off x="2016" y="1632"/>
                <a:ext cx="288" cy="288"/>
              </a:xfrm>
              <a:prstGeom prst="rect">
                <a:avLst/>
              </a:prstGeom>
              <a:solidFill>
                <a:schemeClr val="hlink"/>
              </a:solidFill>
              <a:ln w="9525">
                <a:solidFill>
                  <a:schemeClr val="tx1"/>
                </a:solidFill>
                <a:miter lim="800000"/>
                <a:headEnd/>
                <a:tailEnd/>
              </a:ln>
            </p:spPr>
            <p:txBody>
              <a:bodyPr wrap="none" anchor="ctr"/>
              <a:lstStyle/>
              <a:p>
                <a:endParaRPr lang="en-US"/>
              </a:p>
            </p:txBody>
          </p:sp>
          <p:sp>
            <p:nvSpPr>
              <p:cNvPr id="30757" name="Rectangle 8"/>
              <p:cNvSpPr>
                <a:spLocks noChangeArrowheads="1"/>
              </p:cNvSpPr>
              <p:nvPr/>
            </p:nvSpPr>
            <p:spPr bwMode="auto">
              <a:xfrm>
                <a:off x="576" y="2064"/>
                <a:ext cx="288" cy="288"/>
              </a:xfrm>
              <a:prstGeom prst="rect">
                <a:avLst/>
              </a:prstGeom>
              <a:solidFill>
                <a:schemeClr val="hlink"/>
              </a:solidFill>
              <a:ln w="9525">
                <a:solidFill>
                  <a:schemeClr val="tx1"/>
                </a:solidFill>
                <a:miter lim="800000"/>
                <a:headEnd/>
                <a:tailEnd/>
              </a:ln>
            </p:spPr>
            <p:txBody>
              <a:bodyPr wrap="none" anchor="ctr"/>
              <a:lstStyle/>
              <a:p>
                <a:endParaRPr lang="en-US"/>
              </a:p>
            </p:txBody>
          </p:sp>
          <p:sp>
            <p:nvSpPr>
              <p:cNvPr id="30758" name="Rectangle 9"/>
              <p:cNvSpPr>
                <a:spLocks noChangeArrowheads="1"/>
              </p:cNvSpPr>
              <p:nvPr/>
            </p:nvSpPr>
            <p:spPr bwMode="auto">
              <a:xfrm>
                <a:off x="1344" y="1536"/>
                <a:ext cx="288" cy="28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0759" name="Rectangle 10"/>
              <p:cNvSpPr>
                <a:spLocks noChangeArrowheads="1"/>
              </p:cNvSpPr>
              <p:nvPr/>
            </p:nvSpPr>
            <p:spPr bwMode="auto">
              <a:xfrm>
                <a:off x="1008" y="1056"/>
                <a:ext cx="288" cy="288"/>
              </a:xfrm>
              <a:prstGeom prst="rect">
                <a:avLst/>
              </a:prstGeom>
              <a:solidFill>
                <a:schemeClr val="tx2"/>
              </a:solidFill>
              <a:ln w="9525">
                <a:solidFill>
                  <a:schemeClr val="tx1"/>
                </a:solidFill>
                <a:miter lim="800000"/>
                <a:headEnd/>
                <a:tailEnd/>
              </a:ln>
            </p:spPr>
            <p:txBody>
              <a:bodyPr wrap="none" anchor="ctr"/>
              <a:lstStyle/>
              <a:p>
                <a:endParaRPr lang="en-US"/>
              </a:p>
            </p:txBody>
          </p:sp>
          <p:sp>
            <p:nvSpPr>
              <p:cNvPr id="30760" name="Rectangle 11"/>
              <p:cNvSpPr>
                <a:spLocks noChangeArrowheads="1"/>
              </p:cNvSpPr>
              <p:nvPr/>
            </p:nvSpPr>
            <p:spPr bwMode="auto">
              <a:xfrm>
                <a:off x="1680" y="2112"/>
                <a:ext cx="288" cy="28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0761" name="Line 12"/>
              <p:cNvSpPr>
                <a:spLocks noChangeShapeType="1"/>
              </p:cNvSpPr>
              <p:nvPr/>
            </p:nvSpPr>
            <p:spPr bwMode="auto">
              <a:xfrm>
                <a:off x="864" y="1536"/>
                <a:ext cx="480" cy="144"/>
              </a:xfrm>
              <a:prstGeom prst="line">
                <a:avLst/>
              </a:prstGeom>
              <a:noFill/>
              <a:ln w="9525">
                <a:solidFill>
                  <a:schemeClr val="tx1"/>
                </a:solidFill>
                <a:round/>
                <a:headEnd/>
                <a:tailEnd type="triangle" w="med" len="med"/>
              </a:ln>
            </p:spPr>
            <p:txBody>
              <a:bodyPr wrap="none" anchor="ctr"/>
              <a:lstStyle/>
              <a:p>
                <a:endParaRPr lang="en-US"/>
              </a:p>
            </p:txBody>
          </p:sp>
          <p:sp>
            <p:nvSpPr>
              <p:cNvPr id="30762" name="Line 13"/>
              <p:cNvSpPr>
                <a:spLocks noChangeShapeType="1"/>
              </p:cNvSpPr>
              <p:nvPr/>
            </p:nvSpPr>
            <p:spPr bwMode="auto">
              <a:xfrm flipV="1">
                <a:off x="864" y="1776"/>
                <a:ext cx="480" cy="384"/>
              </a:xfrm>
              <a:prstGeom prst="line">
                <a:avLst/>
              </a:prstGeom>
              <a:noFill/>
              <a:ln w="9525">
                <a:solidFill>
                  <a:schemeClr val="tx1"/>
                </a:solidFill>
                <a:round/>
                <a:headEnd/>
                <a:tailEnd type="triangle" w="med" len="med"/>
              </a:ln>
            </p:spPr>
            <p:txBody>
              <a:bodyPr wrap="none" anchor="ctr"/>
              <a:lstStyle/>
              <a:p>
                <a:endParaRPr lang="en-US"/>
              </a:p>
            </p:txBody>
          </p:sp>
          <p:sp>
            <p:nvSpPr>
              <p:cNvPr id="30763" name="Line 14"/>
              <p:cNvSpPr>
                <a:spLocks noChangeShapeType="1"/>
              </p:cNvSpPr>
              <p:nvPr/>
            </p:nvSpPr>
            <p:spPr bwMode="auto">
              <a:xfrm flipV="1">
                <a:off x="1440" y="1776"/>
                <a:ext cx="576" cy="336"/>
              </a:xfrm>
              <a:prstGeom prst="line">
                <a:avLst/>
              </a:prstGeom>
              <a:noFill/>
              <a:ln w="9525">
                <a:solidFill>
                  <a:schemeClr val="tx1"/>
                </a:solidFill>
                <a:round/>
                <a:headEnd/>
                <a:tailEnd type="triangle" w="med" len="med"/>
              </a:ln>
            </p:spPr>
            <p:txBody>
              <a:bodyPr wrap="none" anchor="ctr"/>
              <a:lstStyle/>
              <a:p>
                <a:endParaRPr lang="en-US"/>
              </a:p>
            </p:txBody>
          </p:sp>
          <p:sp>
            <p:nvSpPr>
              <p:cNvPr id="30764" name="Line 15"/>
              <p:cNvSpPr>
                <a:spLocks noChangeShapeType="1"/>
              </p:cNvSpPr>
              <p:nvPr/>
            </p:nvSpPr>
            <p:spPr bwMode="auto">
              <a:xfrm flipH="1" flipV="1">
                <a:off x="1296" y="1248"/>
                <a:ext cx="192" cy="288"/>
              </a:xfrm>
              <a:prstGeom prst="line">
                <a:avLst/>
              </a:prstGeom>
              <a:noFill/>
              <a:ln w="9525">
                <a:solidFill>
                  <a:schemeClr val="tx1"/>
                </a:solidFill>
                <a:round/>
                <a:headEnd/>
                <a:tailEnd type="triangle" w="med" len="med"/>
              </a:ln>
            </p:spPr>
            <p:txBody>
              <a:bodyPr wrap="none" anchor="ctr"/>
              <a:lstStyle/>
              <a:p>
                <a:endParaRPr lang="en-US"/>
              </a:p>
            </p:txBody>
          </p:sp>
          <p:sp>
            <p:nvSpPr>
              <p:cNvPr id="30765" name="Line 16"/>
              <p:cNvSpPr>
                <a:spLocks noChangeShapeType="1"/>
              </p:cNvSpPr>
              <p:nvPr/>
            </p:nvSpPr>
            <p:spPr bwMode="auto">
              <a:xfrm>
                <a:off x="1296" y="1152"/>
                <a:ext cx="480" cy="96"/>
              </a:xfrm>
              <a:prstGeom prst="line">
                <a:avLst/>
              </a:prstGeom>
              <a:noFill/>
              <a:ln w="9525">
                <a:solidFill>
                  <a:schemeClr val="tx1"/>
                </a:solidFill>
                <a:round/>
                <a:headEnd/>
                <a:tailEnd type="triangle" w="med" len="med"/>
              </a:ln>
            </p:spPr>
            <p:txBody>
              <a:bodyPr wrap="none" anchor="ctr"/>
              <a:lstStyle/>
              <a:p>
                <a:endParaRPr lang="en-US"/>
              </a:p>
            </p:txBody>
          </p:sp>
          <p:sp>
            <p:nvSpPr>
              <p:cNvPr id="30766" name="Line 17"/>
              <p:cNvSpPr>
                <a:spLocks noChangeShapeType="1"/>
              </p:cNvSpPr>
              <p:nvPr/>
            </p:nvSpPr>
            <p:spPr bwMode="auto">
              <a:xfrm>
                <a:off x="1632" y="1680"/>
                <a:ext cx="240" cy="432"/>
              </a:xfrm>
              <a:prstGeom prst="line">
                <a:avLst/>
              </a:prstGeom>
              <a:noFill/>
              <a:ln w="9525">
                <a:solidFill>
                  <a:schemeClr val="tx1"/>
                </a:solidFill>
                <a:round/>
                <a:headEnd/>
                <a:tailEnd type="triangle" w="med" len="med"/>
              </a:ln>
            </p:spPr>
            <p:txBody>
              <a:bodyPr wrap="none" anchor="ctr"/>
              <a:lstStyle/>
              <a:p>
                <a:endParaRPr lang="en-US"/>
              </a:p>
            </p:txBody>
          </p:sp>
          <p:sp>
            <p:nvSpPr>
              <p:cNvPr id="30767" name="Line 18"/>
              <p:cNvSpPr>
                <a:spLocks noChangeShapeType="1"/>
              </p:cNvSpPr>
              <p:nvPr/>
            </p:nvSpPr>
            <p:spPr bwMode="auto">
              <a:xfrm>
                <a:off x="1920" y="1392"/>
                <a:ext cx="192" cy="240"/>
              </a:xfrm>
              <a:prstGeom prst="line">
                <a:avLst/>
              </a:prstGeom>
              <a:noFill/>
              <a:ln w="9525">
                <a:solidFill>
                  <a:schemeClr val="tx1"/>
                </a:solidFill>
                <a:round/>
                <a:headEnd/>
                <a:tailEnd type="triangle" w="med" len="med"/>
              </a:ln>
            </p:spPr>
            <p:txBody>
              <a:bodyPr wrap="none" anchor="ctr"/>
              <a:lstStyle/>
              <a:p>
                <a:endParaRPr lang="en-US"/>
              </a:p>
            </p:txBody>
          </p:sp>
        </p:grpSp>
        <p:sp>
          <p:nvSpPr>
            <p:cNvPr id="30751" name="Text Box 19"/>
            <p:cNvSpPr txBox="1">
              <a:spLocks noChangeArrowheads="1"/>
            </p:cNvSpPr>
            <p:nvPr/>
          </p:nvSpPr>
          <p:spPr bwMode="auto">
            <a:xfrm>
              <a:off x="268" y="3629"/>
              <a:ext cx="787" cy="250"/>
            </a:xfrm>
            <a:prstGeom prst="rect">
              <a:avLst/>
            </a:prstGeom>
            <a:noFill/>
            <a:ln w="9525">
              <a:noFill/>
              <a:miter lim="800000"/>
              <a:headEnd/>
              <a:tailEnd/>
            </a:ln>
          </p:spPr>
          <p:txBody>
            <a:bodyPr wrap="none">
              <a:spAutoFit/>
            </a:bodyPr>
            <a:lstStyle/>
            <a:p>
              <a:pPr eaLnBrk="0" hangingPunct="0"/>
              <a:r>
                <a:rPr lang="en-US" sz="2000" i="1">
                  <a:solidFill>
                    <a:schemeClr val="accent1"/>
                  </a:solidFill>
                </a:rPr>
                <a:t>User View</a:t>
              </a:r>
            </a:p>
          </p:txBody>
        </p:sp>
        <p:sp>
          <p:nvSpPr>
            <p:cNvPr id="30752" name="AutoShape 20"/>
            <p:cNvSpPr>
              <a:spLocks noChangeArrowheads="1"/>
            </p:cNvSpPr>
            <p:nvPr/>
          </p:nvSpPr>
          <p:spPr bwMode="auto">
            <a:xfrm>
              <a:off x="467" y="3251"/>
              <a:ext cx="97" cy="218"/>
            </a:xfrm>
            <a:prstGeom prst="upArrow">
              <a:avLst>
                <a:gd name="adj1" fmla="val 50000"/>
                <a:gd name="adj2" fmla="val 56186"/>
              </a:avLst>
            </a:prstGeom>
            <a:noFill/>
            <a:ln w="9525">
              <a:solidFill>
                <a:schemeClr val="tx1"/>
              </a:solidFill>
              <a:miter lim="800000"/>
              <a:headEnd/>
              <a:tailEnd/>
            </a:ln>
          </p:spPr>
          <p:txBody>
            <a:bodyPr wrap="none" anchor="ctr"/>
            <a:lstStyle/>
            <a:p>
              <a:endParaRPr lang="en-US"/>
            </a:p>
          </p:txBody>
        </p:sp>
      </p:grpSp>
      <p:grpSp>
        <p:nvGrpSpPr>
          <p:cNvPr id="4" name="Group 49"/>
          <p:cNvGrpSpPr>
            <a:grpSpLocks/>
          </p:cNvGrpSpPr>
          <p:nvPr/>
        </p:nvGrpSpPr>
        <p:grpSpPr bwMode="auto">
          <a:xfrm>
            <a:off x="3048000" y="2667000"/>
            <a:ext cx="5816600" cy="3554413"/>
            <a:chOff x="1293" y="2371"/>
            <a:chExt cx="1891" cy="1356"/>
          </a:xfrm>
        </p:grpSpPr>
        <p:sp>
          <p:nvSpPr>
            <p:cNvPr id="30729" name="Text Box 22"/>
            <p:cNvSpPr txBox="1">
              <a:spLocks noChangeArrowheads="1"/>
            </p:cNvSpPr>
            <p:nvPr/>
          </p:nvSpPr>
          <p:spPr bwMode="auto">
            <a:xfrm>
              <a:off x="1590" y="2371"/>
              <a:ext cx="1594" cy="249"/>
            </a:xfrm>
            <a:prstGeom prst="rect">
              <a:avLst/>
            </a:prstGeom>
            <a:noFill/>
            <a:ln w="9525">
              <a:noFill/>
              <a:miter lim="800000"/>
              <a:headEnd/>
              <a:tailEnd/>
            </a:ln>
          </p:spPr>
          <p:txBody>
            <a:bodyPr wrap="none">
              <a:spAutoFit/>
            </a:bodyPr>
            <a:lstStyle/>
            <a:p>
              <a:pPr eaLnBrk="0" hangingPunct="0"/>
              <a:r>
                <a:rPr lang="en-US" sz="2000" i="1" dirty="0">
                  <a:solidFill>
                    <a:schemeClr val="accent1"/>
                  </a:solidFill>
                </a:rPr>
                <a:t>System implementation</a:t>
              </a:r>
            </a:p>
          </p:txBody>
        </p:sp>
        <p:sp>
          <p:nvSpPr>
            <p:cNvPr id="30730" name="AutoShape 23"/>
            <p:cNvSpPr>
              <a:spLocks noChangeArrowheads="1"/>
            </p:cNvSpPr>
            <p:nvPr/>
          </p:nvSpPr>
          <p:spPr bwMode="auto">
            <a:xfrm>
              <a:off x="2016" y="2640"/>
              <a:ext cx="97" cy="256"/>
            </a:xfrm>
            <a:prstGeom prst="downArrow">
              <a:avLst>
                <a:gd name="adj1" fmla="val 50000"/>
                <a:gd name="adj2" fmla="val 65979"/>
              </a:avLst>
            </a:prstGeom>
            <a:noFill/>
            <a:ln w="9525">
              <a:solidFill>
                <a:schemeClr val="tx1"/>
              </a:solidFill>
              <a:miter lim="800000"/>
              <a:headEnd/>
              <a:tailEnd/>
            </a:ln>
          </p:spPr>
          <p:txBody>
            <a:bodyPr wrap="none" anchor="ctr"/>
            <a:lstStyle/>
            <a:p>
              <a:endParaRPr lang="en-US"/>
            </a:p>
          </p:txBody>
        </p:sp>
        <p:grpSp>
          <p:nvGrpSpPr>
            <p:cNvPr id="30731" name="Group 24"/>
            <p:cNvGrpSpPr>
              <a:grpSpLocks/>
            </p:cNvGrpSpPr>
            <p:nvPr/>
          </p:nvGrpSpPr>
          <p:grpSpPr bwMode="auto">
            <a:xfrm>
              <a:off x="1293" y="2952"/>
              <a:ext cx="1633" cy="775"/>
              <a:chOff x="2422" y="2121"/>
              <a:chExt cx="3226" cy="1538"/>
            </a:xfrm>
          </p:grpSpPr>
          <p:sp>
            <p:nvSpPr>
              <p:cNvPr id="30732" name="Rectangle 25"/>
              <p:cNvSpPr>
                <a:spLocks noChangeArrowheads="1"/>
              </p:cNvSpPr>
              <p:nvPr/>
            </p:nvSpPr>
            <p:spPr bwMode="auto">
              <a:xfrm>
                <a:off x="2422" y="2122"/>
                <a:ext cx="960" cy="1536"/>
              </a:xfrm>
              <a:prstGeom prst="rect">
                <a:avLst/>
              </a:prstGeom>
              <a:noFill/>
              <a:ln w="9525">
                <a:solidFill>
                  <a:schemeClr val="tx1"/>
                </a:solidFill>
                <a:miter lim="800000"/>
                <a:headEnd/>
                <a:tailEnd/>
              </a:ln>
            </p:spPr>
            <p:txBody>
              <a:bodyPr wrap="none" anchor="ctr"/>
              <a:lstStyle/>
              <a:p>
                <a:endParaRPr lang="en-US"/>
              </a:p>
            </p:txBody>
          </p:sp>
          <p:sp>
            <p:nvSpPr>
              <p:cNvPr id="30733" name="Rectangle 26"/>
              <p:cNvSpPr>
                <a:spLocks noChangeArrowheads="1"/>
              </p:cNvSpPr>
              <p:nvPr/>
            </p:nvSpPr>
            <p:spPr bwMode="auto">
              <a:xfrm>
                <a:off x="3513" y="2121"/>
                <a:ext cx="960" cy="1536"/>
              </a:xfrm>
              <a:prstGeom prst="rect">
                <a:avLst/>
              </a:prstGeom>
              <a:noFill/>
              <a:ln w="9525">
                <a:solidFill>
                  <a:schemeClr val="tx1"/>
                </a:solidFill>
                <a:miter lim="800000"/>
                <a:headEnd/>
                <a:tailEnd/>
              </a:ln>
            </p:spPr>
            <p:txBody>
              <a:bodyPr wrap="none" anchor="ctr"/>
              <a:lstStyle/>
              <a:p>
                <a:endParaRPr lang="en-US"/>
              </a:p>
            </p:txBody>
          </p:sp>
          <p:sp>
            <p:nvSpPr>
              <p:cNvPr id="30734" name="Rectangle 27"/>
              <p:cNvSpPr>
                <a:spLocks noChangeArrowheads="1"/>
              </p:cNvSpPr>
              <p:nvPr/>
            </p:nvSpPr>
            <p:spPr bwMode="auto">
              <a:xfrm>
                <a:off x="4688" y="2123"/>
                <a:ext cx="960" cy="1536"/>
              </a:xfrm>
              <a:prstGeom prst="rect">
                <a:avLst/>
              </a:prstGeom>
              <a:noFill/>
              <a:ln w="9525">
                <a:solidFill>
                  <a:schemeClr val="tx1"/>
                </a:solidFill>
                <a:miter lim="800000"/>
                <a:headEnd/>
                <a:tailEnd/>
              </a:ln>
            </p:spPr>
            <p:txBody>
              <a:bodyPr wrap="none" anchor="ctr"/>
              <a:lstStyle/>
              <a:p>
                <a:endParaRPr lang="en-US"/>
              </a:p>
            </p:txBody>
          </p:sp>
          <p:sp>
            <p:nvSpPr>
              <p:cNvPr id="30735" name="Rectangle 28"/>
              <p:cNvSpPr>
                <a:spLocks noChangeArrowheads="1"/>
              </p:cNvSpPr>
              <p:nvPr/>
            </p:nvSpPr>
            <p:spPr bwMode="auto">
              <a:xfrm>
                <a:off x="4091" y="2993"/>
                <a:ext cx="288" cy="288"/>
              </a:xfrm>
              <a:prstGeom prst="rect">
                <a:avLst/>
              </a:prstGeom>
              <a:solidFill>
                <a:schemeClr val="hlink"/>
              </a:solidFill>
              <a:ln w="9525">
                <a:solidFill>
                  <a:schemeClr val="tx1"/>
                </a:solidFill>
                <a:miter lim="800000"/>
                <a:headEnd/>
                <a:tailEnd/>
              </a:ln>
            </p:spPr>
            <p:txBody>
              <a:bodyPr wrap="none" anchor="ctr"/>
              <a:lstStyle/>
              <a:p>
                <a:endParaRPr lang="en-US"/>
              </a:p>
            </p:txBody>
          </p:sp>
          <p:sp>
            <p:nvSpPr>
              <p:cNvPr id="30736" name="Rectangle 29"/>
              <p:cNvSpPr>
                <a:spLocks noChangeArrowheads="1"/>
              </p:cNvSpPr>
              <p:nvPr/>
            </p:nvSpPr>
            <p:spPr bwMode="auto">
              <a:xfrm>
                <a:off x="4802" y="3243"/>
                <a:ext cx="288" cy="28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0737" name="Rectangle 30"/>
              <p:cNvSpPr>
                <a:spLocks noChangeArrowheads="1"/>
              </p:cNvSpPr>
              <p:nvPr/>
            </p:nvSpPr>
            <p:spPr bwMode="auto">
              <a:xfrm>
                <a:off x="3652" y="3055"/>
                <a:ext cx="288" cy="28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0738" name="Rectangle 31"/>
              <p:cNvSpPr>
                <a:spLocks noChangeArrowheads="1"/>
              </p:cNvSpPr>
              <p:nvPr/>
            </p:nvSpPr>
            <p:spPr bwMode="auto">
              <a:xfrm>
                <a:off x="2828" y="3060"/>
                <a:ext cx="288" cy="288"/>
              </a:xfrm>
              <a:prstGeom prst="rect">
                <a:avLst/>
              </a:prstGeom>
              <a:solidFill>
                <a:schemeClr val="hlink"/>
              </a:solidFill>
              <a:ln w="9525">
                <a:solidFill>
                  <a:schemeClr val="tx1"/>
                </a:solidFill>
                <a:miter lim="800000"/>
                <a:headEnd/>
                <a:tailEnd/>
              </a:ln>
            </p:spPr>
            <p:txBody>
              <a:bodyPr wrap="none" anchor="ctr"/>
              <a:lstStyle/>
              <a:p>
                <a:endParaRPr lang="en-US"/>
              </a:p>
            </p:txBody>
          </p:sp>
          <p:sp>
            <p:nvSpPr>
              <p:cNvPr id="30739" name="Rectangle 32"/>
              <p:cNvSpPr>
                <a:spLocks noChangeArrowheads="1"/>
              </p:cNvSpPr>
              <p:nvPr/>
            </p:nvSpPr>
            <p:spPr bwMode="auto">
              <a:xfrm>
                <a:off x="3621" y="2279"/>
                <a:ext cx="288" cy="288"/>
              </a:xfrm>
              <a:prstGeom prst="rect">
                <a:avLst/>
              </a:prstGeom>
              <a:solidFill>
                <a:schemeClr val="tx2"/>
              </a:solidFill>
              <a:ln w="9525">
                <a:solidFill>
                  <a:schemeClr val="tx1"/>
                </a:solidFill>
                <a:miter lim="800000"/>
                <a:headEnd/>
                <a:tailEnd/>
              </a:ln>
            </p:spPr>
            <p:txBody>
              <a:bodyPr wrap="none" anchor="ctr"/>
              <a:lstStyle/>
              <a:p>
                <a:endParaRPr lang="en-US"/>
              </a:p>
            </p:txBody>
          </p:sp>
          <p:sp>
            <p:nvSpPr>
              <p:cNvPr id="30740" name="Rectangle 33"/>
              <p:cNvSpPr>
                <a:spLocks noChangeArrowheads="1"/>
              </p:cNvSpPr>
              <p:nvPr/>
            </p:nvSpPr>
            <p:spPr bwMode="auto">
              <a:xfrm>
                <a:off x="2488" y="2365"/>
                <a:ext cx="288" cy="28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0741" name="Rectangle 34"/>
              <p:cNvSpPr>
                <a:spLocks noChangeArrowheads="1"/>
              </p:cNvSpPr>
              <p:nvPr/>
            </p:nvSpPr>
            <p:spPr bwMode="auto">
              <a:xfrm>
                <a:off x="5270" y="2801"/>
                <a:ext cx="288" cy="288"/>
              </a:xfrm>
              <a:prstGeom prst="rect">
                <a:avLst/>
              </a:prstGeom>
              <a:solidFill>
                <a:schemeClr val="tx2"/>
              </a:solidFill>
              <a:ln w="9525">
                <a:solidFill>
                  <a:schemeClr val="tx1"/>
                </a:solidFill>
                <a:miter lim="800000"/>
                <a:headEnd/>
                <a:tailEnd/>
              </a:ln>
            </p:spPr>
            <p:txBody>
              <a:bodyPr wrap="none" anchor="ctr"/>
              <a:lstStyle/>
              <a:p>
                <a:endParaRPr lang="en-US"/>
              </a:p>
            </p:txBody>
          </p:sp>
          <p:sp>
            <p:nvSpPr>
              <p:cNvPr id="30742" name="Rectangle 35"/>
              <p:cNvSpPr>
                <a:spLocks noChangeArrowheads="1"/>
              </p:cNvSpPr>
              <p:nvPr/>
            </p:nvSpPr>
            <p:spPr bwMode="auto">
              <a:xfrm>
                <a:off x="4826" y="2432"/>
                <a:ext cx="288" cy="28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0743" name="Line 36"/>
              <p:cNvSpPr>
                <a:spLocks noChangeShapeType="1"/>
              </p:cNvSpPr>
              <p:nvPr/>
            </p:nvSpPr>
            <p:spPr bwMode="auto">
              <a:xfrm>
                <a:off x="2778" y="2490"/>
                <a:ext cx="871" cy="682"/>
              </a:xfrm>
              <a:prstGeom prst="line">
                <a:avLst/>
              </a:prstGeom>
              <a:noFill/>
              <a:ln w="12700">
                <a:solidFill>
                  <a:schemeClr val="tx1"/>
                </a:solidFill>
                <a:prstDash val="sysDot"/>
                <a:round/>
                <a:headEnd/>
                <a:tailEnd type="triangle" w="med" len="med"/>
              </a:ln>
            </p:spPr>
            <p:txBody>
              <a:bodyPr wrap="none" lIns="90487" tIns="44450" rIns="90487" bIns="44450" anchor="ctr"/>
              <a:lstStyle/>
              <a:p>
                <a:endParaRPr lang="en-US"/>
              </a:p>
            </p:txBody>
          </p:sp>
          <p:sp>
            <p:nvSpPr>
              <p:cNvPr id="30744" name="Line 37"/>
              <p:cNvSpPr>
                <a:spLocks noChangeShapeType="1"/>
              </p:cNvSpPr>
              <p:nvPr/>
            </p:nvSpPr>
            <p:spPr bwMode="auto">
              <a:xfrm>
                <a:off x="3115" y="3189"/>
                <a:ext cx="534" cy="49"/>
              </a:xfrm>
              <a:prstGeom prst="line">
                <a:avLst/>
              </a:prstGeom>
              <a:noFill/>
              <a:ln w="12700">
                <a:solidFill>
                  <a:schemeClr val="tx1"/>
                </a:solidFill>
                <a:prstDash val="sysDot"/>
                <a:round/>
                <a:headEnd/>
                <a:tailEnd type="triangle" w="med" len="med"/>
              </a:ln>
            </p:spPr>
            <p:txBody>
              <a:bodyPr wrap="none" lIns="90487" tIns="44450" rIns="90487" bIns="44450" anchor="ctr"/>
              <a:lstStyle/>
              <a:p>
                <a:endParaRPr lang="en-US"/>
              </a:p>
            </p:txBody>
          </p:sp>
          <p:sp>
            <p:nvSpPr>
              <p:cNvPr id="30745" name="Line 38"/>
              <p:cNvSpPr>
                <a:spLocks noChangeShapeType="1"/>
              </p:cNvSpPr>
              <p:nvPr/>
            </p:nvSpPr>
            <p:spPr bwMode="auto">
              <a:xfrm>
                <a:off x="3920" y="2408"/>
                <a:ext cx="904" cy="156"/>
              </a:xfrm>
              <a:prstGeom prst="line">
                <a:avLst/>
              </a:prstGeom>
              <a:noFill/>
              <a:ln w="12700">
                <a:solidFill>
                  <a:schemeClr val="tx1"/>
                </a:solidFill>
                <a:prstDash val="sysDot"/>
                <a:round/>
                <a:headEnd/>
                <a:tailEnd type="triangle" w="med" len="med"/>
              </a:ln>
            </p:spPr>
            <p:txBody>
              <a:bodyPr wrap="none" lIns="90487" tIns="44450" rIns="90487" bIns="44450" anchor="ctr"/>
              <a:lstStyle/>
              <a:p>
                <a:endParaRPr lang="en-US"/>
              </a:p>
            </p:txBody>
          </p:sp>
          <p:sp>
            <p:nvSpPr>
              <p:cNvPr id="30746" name="Line 39"/>
              <p:cNvSpPr>
                <a:spLocks noChangeShapeType="1"/>
              </p:cNvSpPr>
              <p:nvPr/>
            </p:nvSpPr>
            <p:spPr bwMode="auto">
              <a:xfrm flipH="1">
                <a:off x="4389" y="2720"/>
                <a:ext cx="583" cy="395"/>
              </a:xfrm>
              <a:prstGeom prst="line">
                <a:avLst/>
              </a:prstGeom>
              <a:noFill/>
              <a:ln w="12700">
                <a:solidFill>
                  <a:schemeClr val="tx1"/>
                </a:solidFill>
                <a:prstDash val="sysDot"/>
                <a:round/>
                <a:headEnd/>
                <a:tailEnd type="triangle" w="med" len="med"/>
              </a:ln>
            </p:spPr>
            <p:txBody>
              <a:bodyPr wrap="none" lIns="90487" tIns="44450" rIns="90487" bIns="44450" anchor="ctr"/>
              <a:lstStyle/>
              <a:p>
                <a:endParaRPr lang="en-US"/>
              </a:p>
            </p:txBody>
          </p:sp>
          <p:sp>
            <p:nvSpPr>
              <p:cNvPr id="30747" name="Line 40"/>
              <p:cNvSpPr>
                <a:spLocks noChangeShapeType="1"/>
              </p:cNvSpPr>
              <p:nvPr/>
            </p:nvSpPr>
            <p:spPr bwMode="auto">
              <a:xfrm flipH="1">
                <a:off x="4381" y="2950"/>
                <a:ext cx="895" cy="272"/>
              </a:xfrm>
              <a:prstGeom prst="line">
                <a:avLst/>
              </a:prstGeom>
              <a:noFill/>
              <a:ln w="12700">
                <a:solidFill>
                  <a:schemeClr val="tx1"/>
                </a:solidFill>
                <a:prstDash val="sysDot"/>
                <a:round/>
                <a:headEnd/>
                <a:tailEnd type="triangle" w="med" len="med"/>
              </a:ln>
            </p:spPr>
            <p:txBody>
              <a:bodyPr wrap="none" lIns="90487" tIns="44450" rIns="90487" bIns="44450" anchor="ctr"/>
              <a:lstStyle/>
              <a:p>
                <a:endParaRPr lang="en-US"/>
              </a:p>
            </p:txBody>
          </p:sp>
          <p:sp>
            <p:nvSpPr>
              <p:cNvPr id="30748" name="Line 41"/>
              <p:cNvSpPr>
                <a:spLocks noChangeShapeType="1"/>
              </p:cNvSpPr>
              <p:nvPr/>
            </p:nvSpPr>
            <p:spPr bwMode="auto">
              <a:xfrm flipH="1" flipV="1">
                <a:off x="3781" y="2564"/>
                <a:ext cx="8" cy="485"/>
              </a:xfrm>
              <a:prstGeom prst="line">
                <a:avLst/>
              </a:prstGeom>
              <a:noFill/>
              <a:ln w="12700">
                <a:solidFill>
                  <a:schemeClr val="tx1"/>
                </a:solidFill>
                <a:prstDash val="sysDot"/>
                <a:round/>
                <a:headEnd/>
                <a:tailEnd type="triangle" w="med" len="med"/>
              </a:ln>
            </p:spPr>
            <p:txBody>
              <a:bodyPr wrap="none" lIns="90487" tIns="44450" rIns="90487" bIns="44450" anchor="ctr"/>
              <a:lstStyle/>
              <a:p>
                <a:endParaRPr lang="en-US"/>
              </a:p>
            </p:txBody>
          </p:sp>
          <p:sp>
            <p:nvSpPr>
              <p:cNvPr id="30749" name="Line 42"/>
              <p:cNvSpPr>
                <a:spLocks noChangeShapeType="1"/>
              </p:cNvSpPr>
              <p:nvPr/>
            </p:nvSpPr>
            <p:spPr bwMode="auto">
              <a:xfrm>
                <a:off x="3945" y="3337"/>
                <a:ext cx="855" cy="82"/>
              </a:xfrm>
              <a:prstGeom prst="line">
                <a:avLst/>
              </a:prstGeom>
              <a:noFill/>
              <a:ln w="12700">
                <a:solidFill>
                  <a:schemeClr val="tx1"/>
                </a:solidFill>
                <a:prstDash val="sysDot"/>
                <a:round/>
                <a:headEnd/>
                <a:tailEnd type="triangle" w="med" len="med"/>
              </a:ln>
            </p:spPr>
            <p:txBody>
              <a:bodyPr wrap="none" lIns="90487" tIns="44450" rIns="90487" bIns="44450" anchor="ctr"/>
              <a:lstStyle/>
              <a:p>
                <a:endParaRPr lang="en-US"/>
              </a:p>
            </p:txBody>
          </p:sp>
        </p:grpSp>
      </p:grpSp>
      <p:sp>
        <p:nvSpPr>
          <p:cNvPr id="47" name="TextBox 46"/>
          <p:cNvSpPr txBox="1"/>
          <p:nvPr/>
        </p:nvSpPr>
        <p:spPr>
          <a:xfrm>
            <a:off x="609600" y="1524000"/>
            <a:ext cx="7696200" cy="1200329"/>
          </a:xfrm>
          <a:prstGeom prst="rect">
            <a:avLst/>
          </a:prstGeom>
          <a:solidFill>
            <a:schemeClr val="accent5">
              <a:lumMod val="20000"/>
              <a:lumOff val="80000"/>
            </a:schemeClr>
          </a:solidFill>
        </p:spPr>
        <p:txBody>
          <a:bodyPr>
            <a:spAutoFit/>
          </a:bodyPr>
          <a:lstStyle/>
          <a:p>
            <a:pPr>
              <a:buFont typeface="Arial" pitchFamily="34" charset="0"/>
              <a:buChar char="•"/>
              <a:defRPr/>
            </a:pPr>
            <a:r>
              <a:rPr lang="en-US" sz="1800" dirty="0">
                <a:solidFill>
                  <a:schemeClr val="accent5">
                    <a:lumMod val="50000"/>
                  </a:schemeClr>
                </a:solidFill>
                <a:latin typeface="+mn-lt"/>
              </a:rPr>
              <a:t> Multiple “indexed collections” of C++ objects</a:t>
            </a:r>
          </a:p>
          <a:p>
            <a:pPr>
              <a:buFont typeface="Arial" pitchFamily="34" charset="0"/>
              <a:buChar char="•"/>
              <a:defRPr/>
            </a:pPr>
            <a:r>
              <a:rPr lang="en-US" sz="1800" dirty="0">
                <a:solidFill>
                  <a:schemeClr val="accent5">
                    <a:lumMod val="50000"/>
                  </a:schemeClr>
                </a:solidFill>
                <a:latin typeface="+mn-lt"/>
              </a:rPr>
              <a:t> Indices can be multi-dimensional and/or sparse</a:t>
            </a:r>
          </a:p>
          <a:p>
            <a:pPr>
              <a:buFont typeface="Arial" pitchFamily="34" charset="0"/>
              <a:buChar char="•"/>
              <a:defRPr/>
            </a:pPr>
            <a:r>
              <a:rPr lang="en-US" sz="1800" dirty="0">
                <a:solidFill>
                  <a:schemeClr val="accent5">
                    <a:lumMod val="50000"/>
                  </a:schemeClr>
                </a:solidFill>
                <a:latin typeface="+mn-lt"/>
              </a:rPr>
              <a:t> Programmer expresses communication between objects</a:t>
            </a:r>
          </a:p>
          <a:p>
            <a:pPr lvl="1">
              <a:buFont typeface="Times New Roman" pitchFamily="18" charset="0"/>
              <a:buChar char="–"/>
              <a:defRPr/>
            </a:pPr>
            <a:r>
              <a:rPr lang="en-US" sz="1800" dirty="0">
                <a:solidFill>
                  <a:schemeClr val="accent5">
                    <a:lumMod val="50000"/>
                  </a:schemeClr>
                </a:solidFill>
                <a:latin typeface="+mn-lt"/>
              </a:rPr>
              <a:t> with no reference to processors</a:t>
            </a:r>
          </a:p>
        </p:txBody>
      </p:sp>
    </p:spTree>
    <p:extLst>
      <p:ext uri="{BB962C8B-B14F-4D97-AF65-F5344CB8AC3E}">
        <p14:creationId xmlns:p14="http://schemas.microsoft.com/office/powerpoint/2010/main" val="6734622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457200" y="76200"/>
            <a:ext cx="8229600" cy="1143000"/>
          </a:xfrm>
        </p:spPr>
        <p:txBody>
          <a:bodyPr/>
          <a:lstStyle/>
          <a:p>
            <a:r>
              <a:rPr lang="en-US" dirty="0" smtClean="0"/>
              <a:t>Parallelization Using Charm++</a:t>
            </a:r>
          </a:p>
        </p:txBody>
      </p:sp>
      <p:sp>
        <p:nvSpPr>
          <p:cNvPr id="9" name="Date Placeholder 8"/>
          <p:cNvSpPr>
            <a:spLocks noGrp="1"/>
          </p:cNvSpPr>
          <p:nvPr>
            <p:ph type="dt" sz="half" idx="10"/>
          </p:nvPr>
        </p:nvSpPr>
        <p:spPr/>
        <p:txBody>
          <a:bodyPr/>
          <a:lstStyle/>
          <a:p>
            <a:fld id="{9EE79652-05F3-EF49-A7CD-703147BDB54B}" type="datetime1">
              <a:rPr lang="en-US" smtClean="0"/>
              <a:t>8/29/12</a:t>
            </a:fld>
            <a:endParaRPr lang="en-US" dirty="0"/>
          </a:p>
        </p:txBody>
      </p:sp>
      <p:sp>
        <p:nvSpPr>
          <p:cNvPr id="37892" name="Footer Placeholder 4"/>
          <p:cNvSpPr>
            <a:spLocks noGrp="1"/>
          </p:cNvSpPr>
          <p:nvPr>
            <p:ph type="ftr" sz="quarter" idx="11"/>
          </p:nvPr>
        </p:nvSpPr>
        <p:spPr/>
        <p:txBody>
          <a:bodyPr/>
          <a:lstStyle/>
          <a:p>
            <a:r>
              <a:rPr lang="en-US" smtClean="0"/>
              <a:t>cs598LVK</a:t>
            </a:r>
            <a:endParaRPr lang="en-US" dirty="0" smtClean="0"/>
          </a:p>
        </p:txBody>
      </p:sp>
      <p:sp>
        <p:nvSpPr>
          <p:cNvPr id="11" name="Slide Number Placeholder 10"/>
          <p:cNvSpPr>
            <a:spLocks noGrp="1"/>
          </p:cNvSpPr>
          <p:nvPr>
            <p:ph type="sldNum" sz="quarter" idx="12"/>
          </p:nvPr>
        </p:nvSpPr>
        <p:spPr/>
        <p:txBody>
          <a:bodyPr/>
          <a:lstStyle/>
          <a:p>
            <a:fld id="{3EF9F3CA-D42A-4F16-9502-7E916E4DA7FE}" type="slidenum">
              <a:rPr lang="en-US" smtClean="0"/>
              <a:pPr/>
              <a:t>18</a:t>
            </a:fld>
            <a:endParaRPr lang="en-US" dirty="0"/>
          </a:p>
        </p:txBody>
      </p:sp>
      <p:pic>
        <p:nvPicPr>
          <p:cNvPr id="37894" name="Picture 8"/>
          <p:cNvPicPr>
            <a:picLocks noChangeAspect="1" noChangeArrowheads="1"/>
          </p:cNvPicPr>
          <p:nvPr/>
        </p:nvPicPr>
        <p:blipFill>
          <a:blip r:embed="rId3" cstate="print"/>
          <a:srcRect/>
          <a:stretch>
            <a:fillRect/>
          </a:stretch>
        </p:blipFill>
        <p:spPr bwMode="auto">
          <a:xfrm>
            <a:off x="990600" y="1851025"/>
            <a:ext cx="7467600" cy="3635375"/>
          </a:xfrm>
          <a:prstGeom prst="rect">
            <a:avLst/>
          </a:prstGeom>
          <a:noFill/>
          <a:ln w="12700">
            <a:noFill/>
            <a:miter lim="800000"/>
            <a:headEnd type="none" w="sm" len="sm"/>
            <a:tailEnd type="none" w="sm" len="sm"/>
          </a:ln>
        </p:spPr>
      </p:pic>
      <p:sp>
        <p:nvSpPr>
          <p:cNvPr id="10" name="Rounded Rectangle 9"/>
          <p:cNvSpPr/>
          <p:nvPr/>
        </p:nvSpPr>
        <p:spPr>
          <a:xfrm>
            <a:off x="3124200" y="3124200"/>
            <a:ext cx="2057400" cy="914400"/>
          </a:xfrm>
          <a:prstGeom prst="roundRect">
            <a:avLst/>
          </a:prstGeom>
          <a:solidFill>
            <a:srgbClr val="FF0000">
              <a:alpha val="2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dirty="0"/>
          </a:p>
        </p:txBody>
      </p:sp>
      <p:sp>
        <p:nvSpPr>
          <p:cNvPr id="27656" name="TextBox 10"/>
          <p:cNvSpPr txBox="1">
            <a:spLocks noChangeArrowheads="1"/>
          </p:cNvSpPr>
          <p:nvPr/>
        </p:nvSpPr>
        <p:spPr bwMode="auto">
          <a:xfrm>
            <a:off x="457200" y="5754469"/>
            <a:ext cx="8229600" cy="646331"/>
          </a:xfrm>
          <a:prstGeom prst="rect">
            <a:avLst/>
          </a:prstGeom>
          <a:noFill/>
          <a:ln w="9525">
            <a:noFill/>
            <a:miter lim="800000"/>
            <a:headEnd/>
            <a:tailEnd/>
          </a:ln>
        </p:spPr>
        <p:txBody>
          <a:bodyPr wrap="square">
            <a:spAutoFit/>
          </a:bodyPr>
          <a:lstStyle/>
          <a:p>
            <a:pPr>
              <a:defRPr/>
            </a:pPr>
            <a:r>
              <a:rPr lang="en-US" sz="1200" dirty="0">
                <a:latin typeface="+mj-lt"/>
              </a:rPr>
              <a:t>Bhatele, A., Kumar, S., Mei, C., Phillips, J. C., Zheng, G. &amp; Kale, L. V. 2008 </a:t>
            </a:r>
            <a:r>
              <a:rPr lang="en-US" sz="1200" b="1" dirty="0">
                <a:latin typeface="+mj-lt"/>
              </a:rPr>
              <a:t>Overcoming Scaling Challenges in Biomolecular Simulations across Multiple Platforms</a:t>
            </a:r>
            <a:r>
              <a:rPr lang="en-US" sz="1200" dirty="0">
                <a:latin typeface="+mj-lt"/>
              </a:rPr>
              <a:t>. In </a:t>
            </a:r>
            <a:r>
              <a:rPr lang="en-US" sz="1200" i="1" dirty="0">
                <a:latin typeface="+mj-lt"/>
              </a:rPr>
              <a:t>Proceedings of IEEE International Parallel and Distributed Processing Symposium</a:t>
            </a:r>
            <a:r>
              <a:rPr lang="en-US" sz="1200" dirty="0">
                <a:latin typeface="+mj-lt"/>
              </a:rPr>
              <a:t>, Miami, FL, USA, April 2008.</a:t>
            </a:r>
          </a:p>
        </p:txBody>
      </p:sp>
      <p:sp>
        <p:nvSpPr>
          <p:cNvPr id="2" name="TextBox 1"/>
          <p:cNvSpPr txBox="1"/>
          <p:nvPr/>
        </p:nvSpPr>
        <p:spPr>
          <a:xfrm>
            <a:off x="304800" y="914400"/>
            <a:ext cx="8458200" cy="707886"/>
          </a:xfrm>
          <a:prstGeom prst="rect">
            <a:avLst/>
          </a:prstGeom>
          <a:solidFill>
            <a:srgbClr val="CCFFFF"/>
          </a:solidFill>
          <a:ln>
            <a:solidFill>
              <a:schemeClr val="tx2"/>
            </a:solidFill>
          </a:ln>
        </p:spPr>
        <p:txBody>
          <a:bodyPr wrap="square" rtlCol="0">
            <a:spAutoFit/>
          </a:bodyPr>
          <a:lstStyle/>
          <a:p>
            <a:r>
              <a:rPr lang="en-US" sz="2000" dirty="0" smtClean="0"/>
              <a:t>The computation is decomposed into “natural” objects of the application, which are assigned to processors by Charm++ RTS</a:t>
            </a:r>
            <a:endParaRPr lang="en-US" sz="2000" dirty="0"/>
          </a:p>
        </p:txBody>
      </p:sp>
    </p:spTree>
    <p:extLst>
      <p:ext uri="{BB962C8B-B14F-4D97-AF65-F5344CB8AC3E}">
        <p14:creationId xmlns:p14="http://schemas.microsoft.com/office/powerpoint/2010/main" val="208926364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Date Placeholder 15"/>
          <p:cNvSpPr>
            <a:spLocks noGrp="1"/>
          </p:cNvSpPr>
          <p:nvPr>
            <p:ph type="dt" sz="half" idx="10"/>
          </p:nvPr>
        </p:nvSpPr>
        <p:spPr/>
        <p:txBody>
          <a:bodyPr/>
          <a:lstStyle/>
          <a:p>
            <a:fld id="{1293D5F4-94F9-EE4E-AA2F-43E8C32539F4}" type="datetime1">
              <a:rPr lang="en-US" smtClean="0"/>
              <a:t>8/29/12</a:t>
            </a:fld>
            <a:endParaRPr lang="en-US" dirty="0"/>
          </a:p>
        </p:txBody>
      </p:sp>
      <p:sp>
        <p:nvSpPr>
          <p:cNvPr id="38915" name="Footer Placeholder 2"/>
          <p:cNvSpPr>
            <a:spLocks noGrp="1"/>
          </p:cNvSpPr>
          <p:nvPr>
            <p:ph type="ftr" sz="quarter" idx="11"/>
          </p:nvPr>
        </p:nvSpPr>
        <p:spPr/>
        <p:txBody>
          <a:bodyPr/>
          <a:lstStyle/>
          <a:p>
            <a:r>
              <a:rPr lang="en-US" smtClean="0"/>
              <a:t>cs598LVK</a:t>
            </a:r>
            <a:endParaRPr lang="en-US" dirty="0" smtClean="0"/>
          </a:p>
        </p:txBody>
      </p:sp>
      <p:sp>
        <p:nvSpPr>
          <p:cNvPr id="17" name="Slide Number Placeholder 16"/>
          <p:cNvSpPr>
            <a:spLocks noGrp="1"/>
          </p:cNvSpPr>
          <p:nvPr>
            <p:ph type="sldNum" sz="quarter" idx="12"/>
          </p:nvPr>
        </p:nvSpPr>
        <p:spPr/>
        <p:txBody>
          <a:bodyPr/>
          <a:lstStyle/>
          <a:p>
            <a:fld id="{BFFC72E0-3E7F-4709-B8DF-5EC8A0346E37}" type="slidenum">
              <a:rPr lang="en-US" smtClean="0"/>
              <a:pPr/>
              <a:t>19</a:t>
            </a:fld>
            <a:endParaRPr lang="en-US" dirty="0"/>
          </a:p>
        </p:txBody>
      </p:sp>
      <p:pic>
        <p:nvPicPr>
          <p:cNvPr id="38917" name="Picture 2" descr="namd1024"/>
          <p:cNvPicPr>
            <a:picLocks noChangeAspect="1" noChangeArrowheads="1"/>
          </p:cNvPicPr>
          <p:nvPr/>
        </p:nvPicPr>
        <p:blipFill>
          <a:blip r:embed="rId3" cstate="print"/>
          <a:srcRect/>
          <a:stretch>
            <a:fillRect/>
          </a:stretch>
        </p:blipFill>
        <p:spPr bwMode="auto">
          <a:xfrm>
            <a:off x="95250" y="0"/>
            <a:ext cx="8953500" cy="6172200"/>
          </a:xfrm>
          <a:prstGeom prst="rect">
            <a:avLst/>
          </a:prstGeom>
          <a:noFill/>
          <a:ln w="9525">
            <a:noFill/>
            <a:miter lim="800000"/>
            <a:headEnd/>
            <a:tailEnd/>
          </a:ln>
        </p:spPr>
      </p:pic>
      <p:sp>
        <p:nvSpPr>
          <p:cNvPr id="523268" name="Text Box 4"/>
          <p:cNvSpPr txBox="1">
            <a:spLocks noChangeArrowheads="1"/>
          </p:cNvSpPr>
          <p:nvPr/>
        </p:nvSpPr>
        <p:spPr bwMode="auto">
          <a:xfrm>
            <a:off x="2209800" y="2362200"/>
            <a:ext cx="2362200" cy="336550"/>
          </a:xfrm>
          <a:prstGeom prst="rect">
            <a:avLst/>
          </a:prstGeom>
          <a:solidFill>
            <a:srgbClr val="00FF00">
              <a:alpha val="81175"/>
            </a:srgbClr>
          </a:solidFill>
          <a:ln w="9525">
            <a:noFill/>
            <a:miter lim="800000"/>
            <a:headEnd/>
            <a:tailEnd/>
          </a:ln>
        </p:spPr>
        <p:txBody>
          <a:bodyPr>
            <a:spAutoFit/>
          </a:bodyPr>
          <a:lstStyle/>
          <a:p>
            <a:r>
              <a:rPr lang="en-US" sz="1600" dirty="0">
                <a:solidFill>
                  <a:schemeClr val="bg1"/>
                </a:solidFill>
              </a:rPr>
              <a:t>green: communication</a:t>
            </a:r>
          </a:p>
        </p:txBody>
      </p:sp>
      <p:sp>
        <p:nvSpPr>
          <p:cNvPr id="523269" name="Text Box 5"/>
          <p:cNvSpPr txBox="1">
            <a:spLocks noChangeArrowheads="1"/>
          </p:cNvSpPr>
          <p:nvPr/>
        </p:nvSpPr>
        <p:spPr bwMode="auto">
          <a:xfrm>
            <a:off x="990600" y="3429000"/>
            <a:ext cx="1828800" cy="396875"/>
          </a:xfrm>
          <a:prstGeom prst="rect">
            <a:avLst/>
          </a:prstGeom>
          <a:solidFill>
            <a:srgbClr val="FF0000"/>
          </a:solidFill>
          <a:ln w="9525">
            <a:noFill/>
            <a:miter lim="800000"/>
            <a:headEnd/>
            <a:tailEnd/>
          </a:ln>
        </p:spPr>
        <p:txBody>
          <a:bodyPr>
            <a:spAutoFit/>
          </a:bodyPr>
          <a:lstStyle/>
          <a:p>
            <a:pPr>
              <a:spcBef>
                <a:spcPct val="50000"/>
              </a:spcBef>
            </a:pPr>
            <a:r>
              <a:rPr lang="en-US" sz="2000">
                <a:solidFill>
                  <a:schemeClr val="bg1"/>
                </a:solidFill>
              </a:rPr>
              <a:t>Red: integration</a:t>
            </a:r>
          </a:p>
        </p:txBody>
      </p:sp>
      <p:sp>
        <p:nvSpPr>
          <p:cNvPr id="523270" name="Text Box 6"/>
          <p:cNvSpPr txBox="1">
            <a:spLocks noChangeArrowheads="1"/>
          </p:cNvSpPr>
          <p:nvPr/>
        </p:nvSpPr>
        <p:spPr bwMode="auto">
          <a:xfrm>
            <a:off x="4953000" y="3429000"/>
            <a:ext cx="2895600" cy="366713"/>
          </a:xfrm>
          <a:prstGeom prst="rect">
            <a:avLst/>
          </a:prstGeom>
          <a:solidFill>
            <a:srgbClr val="6600FF"/>
          </a:solidFill>
          <a:ln w="9525">
            <a:noFill/>
            <a:miter lim="800000"/>
            <a:headEnd/>
            <a:tailEnd/>
          </a:ln>
        </p:spPr>
        <p:txBody>
          <a:bodyPr>
            <a:spAutoFit/>
          </a:bodyPr>
          <a:lstStyle/>
          <a:p>
            <a:pPr>
              <a:spcBef>
                <a:spcPct val="50000"/>
              </a:spcBef>
            </a:pPr>
            <a:r>
              <a:rPr lang="en-US" sz="1800">
                <a:solidFill>
                  <a:schemeClr val="bg1"/>
                </a:solidFill>
              </a:rPr>
              <a:t>Blue/Purple: electrostatics</a:t>
            </a:r>
          </a:p>
        </p:txBody>
      </p:sp>
      <p:sp>
        <p:nvSpPr>
          <p:cNvPr id="523271" name="Text Box 7"/>
          <p:cNvSpPr txBox="1">
            <a:spLocks noChangeArrowheads="1"/>
          </p:cNvSpPr>
          <p:nvPr/>
        </p:nvSpPr>
        <p:spPr bwMode="auto">
          <a:xfrm>
            <a:off x="6248400" y="4191000"/>
            <a:ext cx="2590800" cy="366713"/>
          </a:xfrm>
          <a:prstGeom prst="rect">
            <a:avLst/>
          </a:prstGeom>
          <a:solidFill>
            <a:srgbClr val="66FFFF"/>
          </a:solidFill>
          <a:ln w="9525">
            <a:noFill/>
            <a:miter lim="800000"/>
            <a:headEnd/>
            <a:tailEnd/>
          </a:ln>
        </p:spPr>
        <p:txBody>
          <a:bodyPr>
            <a:spAutoFit/>
          </a:bodyPr>
          <a:lstStyle/>
          <a:p>
            <a:r>
              <a:rPr lang="en-US" sz="1800" dirty="0"/>
              <a:t>turquoise: angle/dihedral</a:t>
            </a:r>
          </a:p>
        </p:txBody>
      </p:sp>
      <p:sp>
        <p:nvSpPr>
          <p:cNvPr id="523272" name="Text Box 8"/>
          <p:cNvSpPr txBox="1">
            <a:spLocks noChangeArrowheads="1"/>
          </p:cNvSpPr>
          <p:nvPr/>
        </p:nvSpPr>
        <p:spPr bwMode="auto">
          <a:xfrm>
            <a:off x="4953000" y="3810000"/>
            <a:ext cx="1447800" cy="366713"/>
          </a:xfrm>
          <a:prstGeom prst="rect">
            <a:avLst/>
          </a:prstGeom>
          <a:solidFill>
            <a:srgbClr val="FF6600"/>
          </a:solidFill>
          <a:ln w="9525">
            <a:noFill/>
            <a:miter lim="800000"/>
            <a:headEnd/>
            <a:tailEnd/>
          </a:ln>
        </p:spPr>
        <p:txBody>
          <a:bodyPr>
            <a:spAutoFit/>
          </a:bodyPr>
          <a:lstStyle/>
          <a:p>
            <a:r>
              <a:rPr lang="en-US" sz="1800">
                <a:solidFill>
                  <a:schemeClr val="bg1"/>
                </a:solidFill>
              </a:rPr>
              <a:t>Orange: PME</a:t>
            </a:r>
          </a:p>
        </p:txBody>
      </p:sp>
      <p:sp>
        <p:nvSpPr>
          <p:cNvPr id="38925" name="Text Box 12"/>
          <p:cNvSpPr txBox="1">
            <a:spLocks noChangeArrowheads="1"/>
          </p:cNvSpPr>
          <p:nvPr/>
        </p:nvSpPr>
        <p:spPr bwMode="auto">
          <a:xfrm>
            <a:off x="4800600" y="1981200"/>
            <a:ext cx="4114800" cy="1314450"/>
          </a:xfrm>
          <a:prstGeom prst="rect">
            <a:avLst/>
          </a:prstGeom>
          <a:solidFill>
            <a:srgbClr val="FFFF99">
              <a:alpha val="93000"/>
            </a:srgbClr>
          </a:solidFill>
          <a:ln w="9525">
            <a:noFill/>
            <a:miter lim="800000"/>
            <a:headEnd/>
            <a:tailEnd/>
          </a:ln>
        </p:spPr>
        <p:txBody>
          <a:bodyPr>
            <a:spAutoFit/>
          </a:bodyPr>
          <a:lstStyle/>
          <a:p>
            <a:pPr>
              <a:spcBef>
                <a:spcPct val="50000"/>
              </a:spcBef>
            </a:pPr>
            <a:r>
              <a:rPr lang="en-US" sz="1600" dirty="0"/>
              <a:t>Apo-A1, on </a:t>
            </a:r>
            <a:r>
              <a:rPr lang="en-US" sz="1600" dirty="0" err="1"/>
              <a:t>BlueGene</a:t>
            </a:r>
            <a:r>
              <a:rPr lang="en-US" sz="1600" dirty="0"/>
              <a:t>/L, 1024 </a:t>
            </a:r>
            <a:r>
              <a:rPr lang="en-US" sz="1600" dirty="0" err="1"/>
              <a:t>procs</a:t>
            </a:r>
            <a:endParaRPr lang="en-US" sz="1600" dirty="0"/>
          </a:p>
          <a:p>
            <a:pPr>
              <a:spcBef>
                <a:spcPct val="50000"/>
              </a:spcBef>
            </a:pPr>
            <a:r>
              <a:rPr lang="en-US" sz="1600" dirty="0"/>
              <a:t>Charm++’s “Projections” Analysis </a:t>
            </a:r>
            <a:r>
              <a:rPr lang="en-US" sz="1600" dirty="0" smtClean="0"/>
              <a:t>tool</a:t>
            </a:r>
            <a:endParaRPr lang="en-US" sz="1600" dirty="0"/>
          </a:p>
          <a:p>
            <a:pPr>
              <a:spcBef>
                <a:spcPct val="50000"/>
              </a:spcBef>
            </a:pPr>
            <a:r>
              <a:rPr lang="en-US" sz="1600" dirty="0"/>
              <a:t>Time intervals on x axis, activity added across processors on Y </a:t>
            </a:r>
            <a:r>
              <a:rPr lang="en-US" sz="1600" dirty="0" smtClean="0"/>
              <a:t>axis</a:t>
            </a:r>
            <a:endParaRPr lang="en-US" sz="1600" dirty="0"/>
          </a:p>
        </p:txBody>
      </p:sp>
      <p:cxnSp>
        <p:nvCxnSpPr>
          <p:cNvPr id="15" name="Straight Arrow Connector 14"/>
          <p:cNvCxnSpPr/>
          <p:nvPr/>
        </p:nvCxnSpPr>
        <p:spPr>
          <a:xfrm>
            <a:off x="152400" y="6248400"/>
            <a:ext cx="7086600" cy="0"/>
          </a:xfrm>
          <a:prstGeom prst="straightConnector1">
            <a:avLst/>
          </a:prstGeom>
          <a:ln w="19050">
            <a:solidFill>
              <a:srgbClr val="000090"/>
            </a:solidFill>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981200" y="6172200"/>
            <a:ext cx="914400" cy="400110"/>
          </a:xfrm>
          <a:prstGeom prst="rect">
            <a:avLst/>
          </a:prstGeom>
          <a:noFill/>
        </p:spPr>
        <p:txBody>
          <a:bodyPr wrap="square" rtlCol="0">
            <a:spAutoFit/>
          </a:bodyPr>
          <a:lstStyle/>
          <a:p>
            <a:r>
              <a:rPr lang="en-US" sz="2000" dirty="0" smtClean="0"/>
              <a:t>Time</a:t>
            </a:r>
            <a:endParaRPr lang="en-US" sz="2000" dirty="0"/>
          </a:p>
        </p:txBody>
      </p:sp>
      <p:sp>
        <p:nvSpPr>
          <p:cNvPr id="5" name="Rectangle 4"/>
          <p:cNvSpPr/>
          <p:nvPr/>
        </p:nvSpPr>
        <p:spPr>
          <a:xfrm>
            <a:off x="1752600" y="76200"/>
            <a:ext cx="76200" cy="4800600"/>
          </a:xfrm>
          <a:prstGeom prst="rect">
            <a:avLst/>
          </a:prstGeom>
          <a:solidFill>
            <a:schemeClr val="accent3">
              <a:alpha val="52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a:off x="3200400" y="914400"/>
            <a:ext cx="152400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433326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23269"/>
                                        </p:tgtEl>
                                        <p:attrNameLst>
                                          <p:attrName>style.visibility</p:attrName>
                                        </p:attrNameLst>
                                      </p:cBhvr>
                                      <p:to>
                                        <p:strVal val="visible"/>
                                      </p:to>
                                    </p:set>
                                  </p:childTnLst>
                                </p:cTn>
                              </p:par>
                            </p:childTnLst>
                          </p:cTn>
                        </p:par>
                        <p:par>
                          <p:cTn id="13" fill="hold">
                            <p:stCondLst>
                              <p:cond delay="0"/>
                            </p:stCondLst>
                            <p:childTnLst>
                              <p:par>
                                <p:cTn id="14" presetID="18" presetClass="entr" presetSubtype="3" fill="hold" grpId="0" nodeType="afterEffect">
                                  <p:stCondLst>
                                    <p:cond delay="500"/>
                                  </p:stCondLst>
                                  <p:childTnLst>
                                    <p:set>
                                      <p:cBhvr>
                                        <p:cTn id="15" dur="1" fill="hold">
                                          <p:stCondLst>
                                            <p:cond delay="0"/>
                                          </p:stCondLst>
                                        </p:cTn>
                                        <p:tgtEl>
                                          <p:spTgt spid="523270"/>
                                        </p:tgtEl>
                                        <p:attrNameLst>
                                          <p:attrName>style.visibility</p:attrName>
                                        </p:attrNameLst>
                                      </p:cBhvr>
                                      <p:to>
                                        <p:strVal val="visible"/>
                                      </p:to>
                                    </p:set>
                                    <p:animEffect transition="in" filter="strips(upRight)">
                                      <p:cBhvr>
                                        <p:cTn id="16" dur="500"/>
                                        <p:tgtEl>
                                          <p:spTgt spid="523270"/>
                                        </p:tgtEl>
                                      </p:cBhvr>
                                    </p:animEffect>
                                  </p:childTnLst>
                                </p:cTn>
                              </p:par>
                            </p:childTnLst>
                          </p:cTn>
                        </p:par>
                        <p:par>
                          <p:cTn id="17" fill="hold">
                            <p:stCondLst>
                              <p:cond delay="1000"/>
                            </p:stCondLst>
                            <p:childTnLst>
                              <p:par>
                                <p:cTn id="18" presetID="18" presetClass="entr" presetSubtype="6" fill="hold" grpId="0" nodeType="afterEffect">
                                  <p:stCondLst>
                                    <p:cond delay="0"/>
                                  </p:stCondLst>
                                  <p:childTnLst>
                                    <p:set>
                                      <p:cBhvr>
                                        <p:cTn id="19" dur="1" fill="hold">
                                          <p:stCondLst>
                                            <p:cond delay="0"/>
                                          </p:stCondLst>
                                        </p:cTn>
                                        <p:tgtEl>
                                          <p:spTgt spid="523272"/>
                                        </p:tgtEl>
                                        <p:attrNameLst>
                                          <p:attrName>style.visibility</p:attrName>
                                        </p:attrNameLst>
                                      </p:cBhvr>
                                      <p:to>
                                        <p:strVal val="visible"/>
                                      </p:to>
                                    </p:set>
                                    <p:animEffect transition="in" filter="strips(downRight)">
                                      <p:cBhvr>
                                        <p:cTn id="20" dur="500"/>
                                        <p:tgtEl>
                                          <p:spTgt spid="523272"/>
                                        </p:tgtEl>
                                      </p:cBhvr>
                                    </p:animEffect>
                                  </p:childTnLst>
                                </p:cTn>
                              </p:par>
                            </p:childTnLst>
                          </p:cTn>
                        </p:par>
                        <p:par>
                          <p:cTn id="21" fill="hold">
                            <p:stCondLst>
                              <p:cond delay="1500"/>
                            </p:stCondLst>
                            <p:childTnLst>
                              <p:par>
                                <p:cTn id="22" presetID="18" presetClass="entr" presetSubtype="6" fill="hold" grpId="0" nodeType="afterEffect">
                                  <p:stCondLst>
                                    <p:cond delay="500"/>
                                  </p:stCondLst>
                                  <p:childTnLst>
                                    <p:set>
                                      <p:cBhvr>
                                        <p:cTn id="23" dur="1" fill="hold">
                                          <p:stCondLst>
                                            <p:cond delay="0"/>
                                          </p:stCondLst>
                                        </p:cTn>
                                        <p:tgtEl>
                                          <p:spTgt spid="523271"/>
                                        </p:tgtEl>
                                        <p:attrNameLst>
                                          <p:attrName>style.visibility</p:attrName>
                                        </p:attrNameLst>
                                      </p:cBhvr>
                                      <p:to>
                                        <p:strVal val="visible"/>
                                      </p:to>
                                    </p:set>
                                    <p:animEffect transition="in" filter="strips(downRight)">
                                      <p:cBhvr>
                                        <p:cTn id="24" dur="1000"/>
                                        <p:tgtEl>
                                          <p:spTgt spid="523271"/>
                                        </p:tgtEl>
                                      </p:cBhvr>
                                    </p:animEffect>
                                  </p:childTnLst>
                                </p:cTn>
                              </p:par>
                            </p:childTnLst>
                          </p:cTn>
                        </p:par>
                        <p:par>
                          <p:cTn id="25" fill="hold">
                            <p:stCondLst>
                              <p:cond delay="3000"/>
                            </p:stCondLst>
                            <p:childTnLst>
                              <p:par>
                                <p:cTn id="26" presetID="18" presetClass="entr" presetSubtype="6" fill="hold" grpId="0" nodeType="afterEffect">
                                  <p:stCondLst>
                                    <p:cond delay="500"/>
                                  </p:stCondLst>
                                  <p:childTnLst>
                                    <p:set>
                                      <p:cBhvr>
                                        <p:cTn id="27" dur="1" fill="hold">
                                          <p:stCondLst>
                                            <p:cond delay="0"/>
                                          </p:stCondLst>
                                        </p:cTn>
                                        <p:tgtEl>
                                          <p:spTgt spid="523268"/>
                                        </p:tgtEl>
                                        <p:attrNameLst>
                                          <p:attrName>style.visibility</p:attrName>
                                        </p:attrNameLst>
                                      </p:cBhvr>
                                      <p:to>
                                        <p:strVal val="visible"/>
                                      </p:to>
                                    </p:set>
                                    <p:animEffect transition="in" filter="strips(downRight)">
                                      <p:cBhvr>
                                        <p:cTn id="28" dur="500"/>
                                        <p:tgtEl>
                                          <p:spTgt spid="523268"/>
                                        </p:tgtEl>
                                      </p:cBhvr>
                                    </p:animEffect>
                                  </p:childTnLst>
                                </p:cTn>
                              </p:par>
                            </p:childTnLst>
                          </p:cTn>
                        </p:par>
                      </p:childTnLst>
                    </p:cTn>
                  </p:par>
                  <p:par>
                    <p:cTn id="29" fill="hold">
                      <p:stCondLst>
                        <p:cond delay="indefinite"/>
                      </p:stCondLst>
                      <p:childTnLst>
                        <p:par>
                          <p:cTn id="30" fill="hold">
                            <p:stCondLst>
                              <p:cond delay="0"/>
                            </p:stCondLst>
                            <p:childTnLst>
                              <p:par>
                                <p:cTn id="31" presetID="55"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p:cTn id="33" dur="1000" fill="hold"/>
                                        <p:tgtEl>
                                          <p:spTgt spid="7"/>
                                        </p:tgtEl>
                                        <p:attrNameLst>
                                          <p:attrName>ppt_w</p:attrName>
                                        </p:attrNameLst>
                                      </p:cBhvr>
                                      <p:tavLst>
                                        <p:tav tm="0">
                                          <p:val>
                                            <p:strVal val="#ppt_w*0.70"/>
                                          </p:val>
                                        </p:tav>
                                        <p:tav tm="100000">
                                          <p:val>
                                            <p:strVal val="#ppt_w"/>
                                          </p:val>
                                        </p:tav>
                                      </p:tavLst>
                                    </p:anim>
                                    <p:anim calcmode="lin" valueType="num">
                                      <p:cBhvr>
                                        <p:cTn id="34" dur="1000" fill="hold"/>
                                        <p:tgtEl>
                                          <p:spTgt spid="7"/>
                                        </p:tgtEl>
                                        <p:attrNameLst>
                                          <p:attrName>ppt_h</p:attrName>
                                        </p:attrNameLst>
                                      </p:cBhvr>
                                      <p:tavLst>
                                        <p:tav tm="0">
                                          <p:val>
                                            <p:strVal val="#ppt_h"/>
                                          </p:val>
                                        </p:tav>
                                        <p:tav tm="100000">
                                          <p:val>
                                            <p:strVal val="#ppt_h"/>
                                          </p:val>
                                        </p:tav>
                                      </p:tavLst>
                                    </p:anim>
                                    <p:animEffect transition="in" filter="fade">
                                      <p:cBhvr>
                                        <p:cTn id="3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3268" grpId="0" animBg="1"/>
      <p:bldP spid="523269" grpId="0" animBg="1"/>
      <p:bldP spid="523270" grpId="0" animBg="1"/>
      <p:bldP spid="523271" grpId="0" animBg="1"/>
      <p:bldP spid="523272" grpId="0" animBg="1"/>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839200" cy="1143000"/>
          </a:xfrm>
        </p:spPr>
        <p:txBody>
          <a:bodyPr>
            <a:normAutofit fontScale="90000"/>
          </a:bodyPr>
          <a:lstStyle/>
          <a:p>
            <a:r>
              <a:rPr lang="en-US" dirty="0" smtClean="0"/>
              <a:t>Observations: Exascale applications</a:t>
            </a:r>
            <a:endParaRPr lang="en-US" dirty="0"/>
          </a:p>
        </p:txBody>
      </p:sp>
      <p:sp>
        <p:nvSpPr>
          <p:cNvPr id="3" name="Content Placeholder 2"/>
          <p:cNvSpPr>
            <a:spLocks noGrp="1"/>
          </p:cNvSpPr>
          <p:nvPr>
            <p:ph idx="1"/>
          </p:nvPr>
        </p:nvSpPr>
        <p:spPr>
          <a:xfrm>
            <a:off x="457200" y="1600200"/>
            <a:ext cx="8382000" cy="4572000"/>
          </a:xfrm>
        </p:spPr>
        <p:txBody>
          <a:bodyPr>
            <a:normAutofit fontScale="92500" lnSpcReduction="10000"/>
          </a:bodyPr>
          <a:lstStyle/>
          <a:p>
            <a:r>
              <a:rPr lang="en-US" dirty="0"/>
              <a:t>Development of new models must be driven by the needs of exascale applications</a:t>
            </a:r>
          </a:p>
          <a:p>
            <a:pPr lvl="1"/>
            <a:r>
              <a:rPr lang="en-US" dirty="0"/>
              <a:t>Multi-resolution</a:t>
            </a:r>
          </a:p>
          <a:p>
            <a:pPr lvl="1"/>
            <a:r>
              <a:rPr lang="en-US" dirty="0"/>
              <a:t>Multi-module (multi-physics)</a:t>
            </a:r>
          </a:p>
          <a:p>
            <a:pPr lvl="1"/>
            <a:r>
              <a:rPr lang="en-US" dirty="0" smtClean="0"/>
              <a:t>Dynamic/adaptive: </a:t>
            </a:r>
            <a:r>
              <a:rPr lang="en-US" dirty="0"/>
              <a:t>to handle application variation</a:t>
            </a:r>
          </a:p>
          <a:p>
            <a:pPr lvl="1"/>
            <a:r>
              <a:rPr lang="en-US" dirty="0"/>
              <a:t>Adapt to a volatile computational environment</a:t>
            </a:r>
          </a:p>
          <a:p>
            <a:pPr lvl="1"/>
            <a:r>
              <a:rPr lang="en-US" dirty="0"/>
              <a:t>Exploit heterogeneous </a:t>
            </a:r>
            <a:r>
              <a:rPr lang="en-US" dirty="0" smtClean="0"/>
              <a:t>architecture</a:t>
            </a:r>
          </a:p>
          <a:p>
            <a:pPr lvl="1"/>
            <a:r>
              <a:rPr lang="en-US" dirty="0" smtClean="0"/>
              <a:t>Deal with thermal and energy considerations</a:t>
            </a:r>
            <a:endParaRPr lang="en-US" dirty="0"/>
          </a:p>
          <a:p>
            <a:r>
              <a:rPr lang="en-US" dirty="0"/>
              <a:t>So? Consequences:</a:t>
            </a:r>
          </a:p>
          <a:p>
            <a:pPr lvl="1"/>
            <a:r>
              <a:rPr lang="en-US" dirty="0"/>
              <a:t>Must support automated resource </a:t>
            </a:r>
            <a:r>
              <a:rPr lang="en-US" dirty="0" smtClean="0"/>
              <a:t>management</a:t>
            </a:r>
            <a:endParaRPr lang="en-US" dirty="0"/>
          </a:p>
          <a:p>
            <a:pPr lvl="1"/>
            <a:r>
              <a:rPr lang="en-US" dirty="0"/>
              <a:t>Must support interoperability and parallel composition</a:t>
            </a:r>
          </a:p>
          <a:p>
            <a:endParaRPr lang="en-US" dirty="0"/>
          </a:p>
        </p:txBody>
      </p:sp>
      <p:sp>
        <p:nvSpPr>
          <p:cNvPr id="4" name="Date Placeholder 3"/>
          <p:cNvSpPr>
            <a:spLocks noGrp="1"/>
          </p:cNvSpPr>
          <p:nvPr>
            <p:ph type="dt" sz="half" idx="10"/>
          </p:nvPr>
        </p:nvSpPr>
        <p:spPr/>
        <p:txBody>
          <a:bodyPr/>
          <a:lstStyle/>
          <a:p>
            <a:pPr>
              <a:defRPr/>
            </a:pPr>
            <a:fld id="{9E0F1584-2384-9F42-ADDF-9CE626BEDD33}" type="datetime1">
              <a:rPr lang="en-US" smtClean="0"/>
              <a:t>8/29/12</a:t>
            </a:fld>
            <a:endParaRPr lang="en-US" dirty="0"/>
          </a:p>
        </p:txBody>
      </p:sp>
      <p:sp>
        <p:nvSpPr>
          <p:cNvPr id="5" name="Footer Placeholder 4"/>
          <p:cNvSpPr>
            <a:spLocks noGrp="1"/>
          </p:cNvSpPr>
          <p:nvPr>
            <p:ph type="ftr" sz="quarter" idx="11"/>
          </p:nvPr>
        </p:nvSpPr>
        <p:spPr/>
        <p:txBody>
          <a:bodyPr/>
          <a:lstStyle/>
          <a:p>
            <a:pPr>
              <a:defRPr/>
            </a:pPr>
            <a:r>
              <a:rPr lang="en-US" smtClean="0"/>
              <a:t>cs598LVK</a:t>
            </a:r>
            <a:endParaRPr lang="en-US" dirty="0"/>
          </a:p>
        </p:txBody>
      </p:sp>
      <p:sp>
        <p:nvSpPr>
          <p:cNvPr id="6" name="Slide Number Placeholder 5"/>
          <p:cNvSpPr>
            <a:spLocks noGrp="1"/>
          </p:cNvSpPr>
          <p:nvPr>
            <p:ph type="sldNum" sz="quarter" idx="12"/>
          </p:nvPr>
        </p:nvSpPr>
        <p:spPr/>
        <p:txBody>
          <a:bodyPr/>
          <a:lstStyle/>
          <a:p>
            <a:pPr>
              <a:defRPr/>
            </a:pPr>
            <a:fld id="{3EF9F3CA-D42A-4F16-9502-7E916E4DA7FE}" type="slidenum">
              <a:rPr lang="en-US" smtClean="0"/>
              <a:pPr>
                <a:defRPr/>
              </a:pPr>
              <a:t>2</a:t>
            </a:fld>
            <a:endParaRPr lang="en-US" dirty="0"/>
          </a:p>
        </p:txBody>
      </p:sp>
    </p:spTree>
    <p:extLst>
      <p:ext uri="{BB962C8B-B14F-4D97-AF65-F5344CB8AC3E}">
        <p14:creationId xmlns:p14="http://schemas.microsoft.com/office/powerpoint/2010/main" val="262115212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nvGraphicFramePr>
        <p:xfrm>
          <a:off x="533400" y="1524000"/>
          <a:ext cx="8048625" cy="4581525"/>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p:cNvSpPr>
            <a:spLocks noGrp="1"/>
          </p:cNvSpPr>
          <p:nvPr>
            <p:ph type="sldNum" sz="quarter" idx="4294967295"/>
          </p:nvPr>
        </p:nvSpPr>
        <p:spPr/>
        <p:txBody>
          <a:bodyPr/>
          <a:lstStyle/>
          <a:p>
            <a:fld id="{58E9AEAD-BF6D-4525-BB26-4EF6F550E285}" type="slidenum">
              <a:rPr lang="en-US" altLang="zh-CN" smtClean="0"/>
              <a:pPr/>
              <a:t>20</a:t>
            </a:fld>
            <a:endParaRPr lang="en-US" altLang="zh-CN" dirty="0"/>
          </a:p>
        </p:txBody>
      </p:sp>
      <p:sp>
        <p:nvSpPr>
          <p:cNvPr id="5" name="Title 1"/>
          <p:cNvSpPr>
            <a:spLocks noGrp="1"/>
          </p:cNvSpPr>
          <p:nvPr>
            <p:ph type="title"/>
          </p:nvPr>
        </p:nvSpPr>
        <p:spPr>
          <a:xfrm>
            <a:off x="609600" y="152400"/>
            <a:ext cx="8534400" cy="1143000"/>
          </a:xfrm>
        </p:spPr>
        <p:txBody>
          <a:bodyPr>
            <a:noAutofit/>
          </a:bodyPr>
          <a:lstStyle/>
          <a:p>
            <a:r>
              <a:rPr lang="en-US" sz="3700" dirty="0" smtClean="0"/>
              <a:t>Performance on Intrepid (BG/P)</a:t>
            </a:r>
            <a:endParaRPr lang="en-US" sz="3700" dirty="0"/>
          </a:p>
        </p:txBody>
      </p:sp>
      <p:sp>
        <p:nvSpPr>
          <p:cNvPr id="2" name="Date Placeholder 1"/>
          <p:cNvSpPr>
            <a:spLocks noGrp="1"/>
          </p:cNvSpPr>
          <p:nvPr>
            <p:ph type="dt" sz="half" idx="10"/>
          </p:nvPr>
        </p:nvSpPr>
        <p:spPr/>
        <p:txBody>
          <a:bodyPr/>
          <a:lstStyle/>
          <a:p>
            <a:pPr>
              <a:defRPr/>
            </a:pPr>
            <a:fld id="{C6109790-6DD2-B64E-AB58-A01147CBAC3C}" type="datetime1">
              <a:rPr lang="en-US" smtClean="0"/>
              <a:t>8/29/12</a:t>
            </a:fld>
            <a:endParaRPr lang="en-US" dirty="0"/>
          </a:p>
        </p:txBody>
      </p:sp>
      <p:sp>
        <p:nvSpPr>
          <p:cNvPr id="3" name="Footer Placeholder 2"/>
          <p:cNvSpPr>
            <a:spLocks noGrp="1"/>
          </p:cNvSpPr>
          <p:nvPr>
            <p:ph type="ftr" sz="quarter" idx="11"/>
          </p:nvPr>
        </p:nvSpPr>
        <p:spPr/>
        <p:txBody>
          <a:bodyPr/>
          <a:lstStyle/>
          <a:p>
            <a:pPr>
              <a:defRPr/>
            </a:pPr>
            <a:r>
              <a:rPr lang="en-US" smtClean="0"/>
              <a:t>cs598LVK</a:t>
            </a:r>
            <a:endParaRPr lang="en-US" dirty="0"/>
          </a:p>
        </p:txBody>
      </p:sp>
    </p:spTree>
    <p:extLst>
      <p:ext uri="{BB962C8B-B14F-4D97-AF65-F5344CB8AC3E}">
        <p14:creationId xmlns:p14="http://schemas.microsoft.com/office/powerpoint/2010/main" val="215534356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SMP Performance on </a:t>
            </a:r>
            <a:r>
              <a:rPr lang="en-US" dirty="0" err="1" smtClean="0"/>
              <a:t>Titan(Dev</a:t>
            </a:r>
            <a:r>
              <a:rPr lang="en-US" dirty="0" smtClean="0"/>
              <a:t>)</a:t>
            </a:r>
            <a:endParaRPr lang="en-US" dirty="0"/>
          </a:p>
        </p:txBody>
      </p:sp>
      <p:sp>
        <p:nvSpPr>
          <p:cNvPr id="4" name="Slide Number Placeholder 3"/>
          <p:cNvSpPr>
            <a:spLocks noGrp="1"/>
          </p:cNvSpPr>
          <p:nvPr>
            <p:ph type="sldNum" sz="quarter" idx="4294967295"/>
          </p:nvPr>
        </p:nvSpPr>
        <p:spPr>
          <a:xfrm>
            <a:off x="457200" y="6356350"/>
            <a:ext cx="685800" cy="365125"/>
          </a:xfrm>
          <a:prstGeom prst="rect">
            <a:avLst/>
          </a:prstGeom>
        </p:spPr>
        <p:txBody>
          <a:bodyPr/>
          <a:lstStyle/>
          <a:p>
            <a:fld id="{58E9AEAD-BF6D-4525-BB26-4EF6F550E285}" type="slidenum">
              <a:rPr lang="en-US" altLang="zh-CN" smtClean="0"/>
              <a:pPr/>
              <a:t>21</a:t>
            </a:fld>
            <a:endParaRPr lang="en-US" altLang="zh-CN" dirty="0"/>
          </a:p>
        </p:txBody>
      </p:sp>
      <p:sp>
        <p:nvSpPr>
          <p:cNvPr id="9" name="Rectangular Callout 8"/>
          <p:cNvSpPr/>
          <p:nvPr/>
        </p:nvSpPr>
        <p:spPr>
          <a:xfrm>
            <a:off x="6836774" y="5774380"/>
            <a:ext cx="1524000" cy="533400"/>
          </a:xfrm>
          <a:prstGeom prst="wedgeRectCallout">
            <a:avLst>
              <a:gd name="adj1" fmla="val -16154"/>
              <a:gd name="adj2" fmla="val -161915"/>
            </a:avLst>
          </a:prstGeom>
          <a:solidFill>
            <a:schemeClr val="accent2">
              <a:lumMod val="7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9 ms/step</a:t>
            </a:r>
          </a:p>
        </p:txBody>
      </p:sp>
      <p:sp>
        <p:nvSpPr>
          <p:cNvPr id="15" name="TextBox 14"/>
          <p:cNvSpPr txBox="1"/>
          <p:nvPr/>
        </p:nvSpPr>
        <p:spPr>
          <a:xfrm>
            <a:off x="3617563" y="5774380"/>
            <a:ext cx="2402237" cy="400110"/>
          </a:xfrm>
          <a:prstGeom prst="rect">
            <a:avLst/>
          </a:prstGeom>
          <a:noFill/>
        </p:spPr>
        <p:txBody>
          <a:bodyPr wrap="square" rtlCol="0">
            <a:spAutoFit/>
          </a:bodyPr>
          <a:lstStyle/>
          <a:p>
            <a:r>
              <a:rPr lang="en-US" sz="2000" b="1" dirty="0" smtClean="0"/>
              <a:t>Number of cores</a:t>
            </a:r>
            <a:endParaRPr lang="en-US" sz="2000" b="1" dirty="0"/>
          </a:p>
        </p:txBody>
      </p:sp>
      <p:sp>
        <p:nvSpPr>
          <p:cNvPr id="16" name="TextBox 15"/>
          <p:cNvSpPr txBox="1"/>
          <p:nvPr/>
        </p:nvSpPr>
        <p:spPr>
          <a:xfrm>
            <a:off x="733507" y="2097091"/>
            <a:ext cx="492443" cy="2938879"/>
          </a:xfrm>
          <a:prstGeom prst="rect">
            <a:avLst/>
          </a:prstGeom>
          <a:noFill/>
        </p:spPr>
        <p:txBody>
          <a:bodyPr vert="vert270" wrap="square" rtlCol="0">
            <a:spAutoFit/>
          </a:bodyPr>
          <a:lstStyle/>
          <a:p>
            <a:r>
              <a:rPr lang="en-US" sz="2000" b="1" dirty="0" err="1" smtClean="0"/>
              <a:t>Timestep</a:t>
            </a:r>
            <a:r>
              <a:rPr lang="en-US" sz="2000" b="1" dirty="0" smtClean="0"/>
              <a:t> (ms/step)</a:t>
            </a:r>
            <a:endParaRPr lang="en-US" sz="2000" b="1" dirty="0"/>
          </a:p>
        </p:txBody>
      </p:sp>
      <p:pic>
        <p:nvPicPr>
          <p:cNvPr id="10" name="Picture 9" descr="jaguar-titan.pdf"/>
          <p:cNvPicPr>
            <a:picLocks noChangeAspect="1"/>
          </p:cNvPicPr>
          <p:nvPr/>
        </p:nvPicPr>
        <p:blipFill>
          <a:blip r:embed="rId3"/>
          <a:stretch>
            <a:fillRect/>
          </a:stretch>
        </p:blipFill>
        <p:spPr>
          <a:xfrm>
            <a:off x="921506" y="1417638"/>
            <a:ext cx="6911103" cy="4223452"/>
          </a:xfrm>
          <a:prstGeom prst="rect">
            <a:avLst/>
          </a:prstGeom>
        </p:spPr>
      </p:pic>
      <p:sp>
        <p:nvSpPr>
          <p:cNvPr id="11" name="Rectangular Callout 10"/>
          <p:cNvSpPr/>
          <p:nvPr/>
        </p:nvSpPr>
        <p:spPr>
          <a:xfrm>
            <a:off x="7176913" y="4271829"/>
            <a:ext cx="1311391" cy="612648"/>
          </a:xfrm>
          <a:prstGeom prst="wedgeRectCallout">
            <a:avLst/>
          </a:prstGeom>
          <a:solidFill>
            <a:schemeClr val="accent2">
              <a:lumMod val="75000"/>
              <a:alpha val="3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13ms/step</a:t>
            </a:r>
            <a:endParaRPr lang="en-US" dirty="0"/>
          </a:p>
        </p:txBody>
      </p:sp>
      <p:sp>
        <p:nvSpPr>
          <p:cNvPr id="2" name="Date Placeholder 1"/>
          <p:cNvSpPr>
            <a:spLocks noGrp="1"/>
          </p:cNvSpPr>
          <p:nvPr>
            <p:ph type="dt" sz="half" idx="10"/>
          </p:nvPr>
        </p:nvSpPr>
        <p:spPr/>
        <p:txBody>
          <a:bodyPr/>
          <a:lstStyle/>
          <a:p>
            <a:pPr>
              <a:defRPr/>
            </a:pPr>
            <a:fld id="{0DC62A12-362F-3F42-B6C3-293BDD7FFF47}" type="datetime1">
              <a:rPr lang="en-US" smtClean="0"/>
              <a:t>8/29/12</a:t>
            </a:fld>
            <a:endParaRPr lang="en-US" dirty="0"/>
          </a:p>
        </p:txBody>
      </p:sp>
      <p:sp>
        <p:nvSpPr>
          <p:cNvPr id="5" name="Footer Placeholder 4"/>
          <p:cNvSpPr>
            <a:spLocks noGrp="1"/>
          </p:cNvSpPr>
          <p:nvPr>
            <p:ph type="ftr" sz="quarter" idx="11"/>
          </p:nvPr>
        </p:nvSpPr>
        <p:spPr/>
        <p:txBody>
          <a:bodyPr/>
          <a:lstStyle/>
          <a:p>
            <a:pPr>
              <a:defRPr/>
            </a:pPr>
            <a:r>
              <a:rPr lang="en-US" smtClean="0"/>
              <a:t>cs598LVK</a:t>
            </a:r>
            <a:endParaRPr lang="en-US" dirty="0"/>
          </a:p>
        </p:txBody>
      </p:sp>
    </p:spTree>
    <p:extLst>
      <p:ext uri="{BB962C8B-B14F-4D97-AF65-F5344CB8AC3E}">
        <p14:creationId xmlns:p14="http://schemas.microsoft.com/office/powerpoint/2010/main" val="2277276313"/>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mp:transition xmlns:mp="http://schemas.microsoft.com/office/mac/powerpoint/2008/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0" y="274638"/>
            <a:ext cx="9144000" cy="1143000"/>
          </a:xfrm>
        </p:spPr>
        <p:txBody>
          <a:bodyPr>
            <a:normAutofit fontScale="90000"/>
          </a:bodyPr>
          <a:lstStyle/>
          <a:p>
            <a:r>
              <a:rPr lang="en-US" dirty="0" smtClean="0"/>
              <a:t>Object Based Over-decomposition: AMPI</a:t>
            </a:r>
          </a:p>
        </p:txBody>
      </p:sp>
      <p:sp>
        <p:nvSpPr>
          <p:cNvPr id="3" name="Content Placeholder 2"/>
          <p:cNvSpPr>
            <a:spLocks noGrp="1"/>
          </p:cNvSpPr>
          <p:nvPr>
            <p:ph idx="1"/>
          </p:nvPr>
        </p:nvSpPr>
        <p:spPr>
          <a:xfrm>
            <a:off x="228600" y="1447800"/>
            <a:ext cx="8610600" cy="1828800"/>
          </a:xfrm>
          <a:solidFill>
            <a:schemeClr val="accent5">
              <a:lumMod val="20000"/>
              <a:lumOff val="80000"/>
            </a:schemeClr>
          </a:solidFill>
        </p:spPr>
        <p:txBody>
          <a:bodyPr>
            <a:normAutofit fontScale="85000" lnSpcReduction="20000"/>
          </a:bodyPr>
          <a:lstStyle/>
          <a:p>
            <a:pPr>
              <a:defRPr/>
            </a:pPr>
            <a:r>
              <a:rPr lang="en-US" sz="2800" dirty="0" smtClean="0"/>
              <a:t>Each MPI process is implemented as a user-level thread</a:t>
            </a:r>
          </a:p>
          <a:p>
            <a:pPr>
              <a:defRPr/>
            </a:pPr>
            <a:r>
              <a:rPr lang="en-US" sz="2800" dirty="0" smtClean="0"/>
              <a:t>Threads are light-weight and migratable!</a:t>
            </a:r>
          </a:p>
          <a:p>
            <a:pPr lvl="1">
              <a:defRPr/>
            </a:pPr>
            <a:r>
              <a:rPr lang="en-US" sz="2000" dirty="0" smtClean="0"/>
              <a:t>&lt;1 microsecond context switch time, potentially &gt;100k threads per core</a:t>
            </a:r>
          </a:p>
          <a:p>
            <a:pPr>
              <a:defRPr/>
            </a:pPr>
            <a:r>
              <a:rPr lang="en-US" sz="2800" dirty="0" smtClean="0"/>
              <a:t>Each thread is embedded in a charm++ object (chare)</a:t>
            </a:r>
            <a:endParaRPr lang="en-US" sz="2800" dirty="0"/>
          </a:p>
        </p:txBody>
      </p:sp>
      <p:sp>
        <p:nvSpPr>
          <p:cNvPr id="31749" name="Footer Placeholder 4"/>
          <p:cNvSpPr>
            <a:spLocks noGrp="1"/>
          </p:cNvSpPr>
          <p:nvPr>
            <p:ph type="ftr" sz="quarter" idx="11"/>
          </p:nvPr>
        </p:nvSpPr>
        <p:spPr>
          <a:noFill/>
        </p:spPr>
        <p:txBody>
          <a:bodyPr/>
          <a:lstStyle/>
          <a:p>
            <a:r>
              <a:rPr lang="en-US" smtClean="0"/>
              <a:t>cs598LVK</a:t>
            </a:r>
            <a:endParaRPr lang="en-US" dirty="0" smtClean="0"/>
          </a:p>
        </p:txBody>
      </p:sp>
      <p:sp>
        <p:nvSpPr>
          <p:cNvPr id="7" name="AutoShape 5"/>
          <p:cNvSpPr>
            <a:spLocks noChangeArrowheads="1"/>
          </p:cNvSpPr>
          <p:nvPr/>
        </p:nvSpPr>
        <p:spPr bwMode="auto">
          <a:xfrm>
            <a:off x="3128963" y="3513138"/>
            <a:ext cx="1522412" cy="1962150"/>
          </a:xfrm>
          <a:prstGeom prst="roundRect">
            <a:avLst>
              <a:gd name="adj" fmla="val 16667"/>
            </a:avLst>
          </a:prstGeom>
          <a:solidFill>
            <a:srgbClr val="99CCFF"/>
          </a:solidFill>
          <a:ln w="19050">
            <a:solidFill>
              <a:srgbClr val="000000"/>
            </a:solidFill>
            <a:round/>
            <a:headEnd/>
            <a:tailEnd/>
          </a:ln>
        </p:spPr>
        <p:txBody>
          <a:bodyPr wrap="none" anchor="ctr"/>
          <a:lstStyle/>
          <a:p>
            <a:endParaRPr lang="en-US"/>
          </a:p>
        </p:txBody>
      </p:sp>
      <p:sp>
        <p:nvSpPr>
          <p:cNvPr id="8" name="AutoShape 6"/>
          <p:cNvSpPr>
            <a:spLocks noChangeArrowheads="1"/>
          </p:cNvSpPr>
          <p:nvPr/>
        </p:nvSpPr>
        <p:spPr bwMode="auto">
          <a:xfrm>
            <a:off x="517525" y="3435350"/>
            <a:ext cx="1522413" cy="1962150"/>
          </a:xfrm>
          <a:prstGeom prst="roundRect">
            <a:avLst>
              <a:gd name="adj" fmla="val 16667"/>
            </a:avLst>
          </a:prstGeom>
          <a:solidFill>
            <a:srgbClr val="99CCFF"/>
          </a:solidFill>
          <a:ln w="9525">
            <a:solidFill>
              <a:srgbClr val="000000"/>
            </a:solidFill>
            <a:round/>
            <a:headEnd/>
            <a:tailEnd/>
          </a:ln>
        </p:spPr>
        <p:txBody>
          <a:bodyPr wrap="none" anchor="ctr"/>
          <a:lstStyle/>
          <a:p>
            <a:endParaRPr lang="en-US"/>
          </a:p>
        </p:txBody>
      </p:sp>
      <p:grpSp>
        <p:nvGrpSpPr>
          <p:cNvPr id="2" name="Group 7"/>
          <p:cNvGrpSpPr>
            <a:grpSpLocks/>
          </p:cNvGrpSpPr>
          <p:nvPr/>
        </p:nvGrpSpPr>
        <p:grpSpPr bwMode="auto">
          <a:xfrm>
            <a:off x="806450" y="5281613"/>
            <a:ext cx="2359025" cy="866775"/>
            <a:chOff x="384" y="3168"/>
            <a:chExt cx="3120" cy="1080"/>
          </a:xfrm>
        </p:grpSpPr>
        <p:sp>
          <p:nvSpPr>
            <p:cNvPr id="31775" name="Text Box 8"/>
            <p:cNvSpPr txBox="1">
              <a:spLocks noChangeArrowheads="1"/>
            </p:cNvSpPr>
            <p:nvPr/>
          </p:nvSpPr>
          <p:spPr bwMode="auto">
            <a:xfrm>
              <a:off x="384" y="3744"/>
              <a:ext cx="2400" cy="504"/>
            </a:xfrm>
            <a:prstGeom prst="rect">
              <a:avLst/>
            </a:prstGeom>
            <a:solidFill>
              <a:srgbClr val="000080"/>
            </a:solidFill>
            <a:ln w="38100">
              <a:solidFill>
                <a:srgbClr val="000080"/>
              </a:solidFill>
              <a:miter lim="800000"/>
              <a:headEnd/>
              <a:tailEnd/>
            </a:ln>
          </p:spPr>
          <p:txBody>
            <a:bodyPr>
              <a:spAutoFit/>
            </a:bodyPr>
            <a:lstStyle/>
            <a:p>
              <a:pPr algn="ctr">
                <a:spcBef>
                  <a:spcPct val="50000"/>
                </a:spcBef>
              </a:pPr>
              <a:r>
                <a:rPr lang="en-US" sz="1800">
                  <a:solidFill>
                    <a:srgbClr val="CCFF99"/>
                  </a:solidFill>
                </a:rPr>
                <a:t>Real Processors</a:t>
              </a:r>
            </a:p>
          </p:txBody>
        </p:sp>
        <p:sp>
          <p:nvSpPr>
            <p:cNvPr id="31776" name="Line 9"/>
            <p:cNvSpPr>
              <a:spLocks noChangeShapeType="1"/>
            </p:cNvSpPr>
            <p:nvPr/>
          </p:nvSpPr>
          <p:spPr bwMode="auto">
            <a:xfrm flipH="1" flipV="1">
              <a:off x="1056" y="3312"/>
              <a:ext cx="384" cy="432"/>
            </a:xfrm>
            <a:prstGeom prst="line">
              <a:avLst/>
            </a:prstGeom>
            <a:noFill/>
            <a:ln w="38100">
              <a:solidFill>
                <a:srgbClr val="000080"/>
              </a:solidFill>
              <a:round/>
              <a:headEnd/>
              <a:tailEnd type="triangle" w="med" len="med"/>
            </a:ln>
          </p:spPr>
          <p:txBody>
            <a:bodyPr/>
            <a:lstStyle/>
            <a:p>
              <a:endParaRPr lang="en-US"/>
            </a:p>
          </p:txBody>
        </p:sp>
        <p:sp>
          <p:nvSpPr>
            <p:cNvPr id="31777" name="Line 10"/>
            <p:cNvSpPr>
              <a:spLocks noChangeShapeType="1"/>
            </p:cNvSpPr>
            <p:nvPr/>
          </p:nvSpPr>
          <p:spPr bwMode="auto">
            <a:xfrm flipV="1">
              <a:off x="2064" y="3168"/>
              <a:ext cx="1440" cy="576"/>
            </a:xfrm>
            <a:prstGeom prst="line">
              <a:avLst/>
            </a:prstGeom>
            <a:noFill/>
            <a:ln w="38100">
              <a:solidFill>
                <a:srgbClr val="000080"/>
              </a:solidFill>
              <a:round/>
              <a:headEnd/>
              <a:tailEnd type="triangle" w="med" len="med"/>
            </a:ln>
          </p:spPr>
          <p:txBody>
            <a:bodyPr/>
            <a:lstStyle/>
            <a:p>
              <a:endParaRPr lang="en-US"/>
            </a:p>
          </p:txBody>
        </p:sp>
      </p:grpSp>
      <p:sp>
        <p:nvSpPr>
          <p:cNvPr id="31754" name="Rectangle 11"/>
          <p:cNvSpPr>
            <a:spLocks noChangeArrowheads="1"/>
          </p:cNvSpPr>
          <p:nvPr/>
        </p:nvSpPr>
        <p:spPr bwMode="auto">
          <a:xfrm>
            <a:off x="881063" y="3665538"/>
            <a:ext cx="325437" cy="577850"/>
          </a:xfrm>
          <a:prstGeom prst="rect">
            <a:avLst/>
          </a:prstGeom>
          <a:solidFill>
            <a:srgbClr val="339966"/>
          </a:solidFill>
          <a:ln w="9525">
            <a:solidFill>
              <a:srgbClr val="339966"/>
            </a:solidFill>
            <a:miter lim="800000"/>
            <a:headEnd/>
            <a:tailEnd/>
          </a:ln>
        </p:spPr>
        <p:txBody>
          <a:bodyPr wrap="none" anchor="ctr"/>
          <a:lstStyle/>
          <a:p>
            <a:endParaRPr lang="en-US"/>
          </a:p>
        </p:txBody>
      </p:sp>
      <p:sp>
        <p:nvSpPr>
          <p:cNvPr id="31755" name="Text Box 12"/>
          <p:cNvSpPr txBox="1">
            <a:spLocks noChangeArrowheads="1"/>
          </p:cNvSpPr>
          <p:nvPr/>
        </p:nvSpPr>
        <p:spPr bwMode="auto">
          <a:xfrm>
            <a:off x="2127250" y="3435350"/>
            <a:ext cx="925513" cy="527050"/>
          </a:xfrm>
          <a:prstGeom prst="rect">
            <a:avLst/>
          </a:prstGeom>
          <a:solidFill>
            <a:srgbClr val="339966"/>
          </a:solidFill>
          <a:ln w="9525">
            <a:solidFill>
              <a:srgbClr val="339966"/>
            </a:solidFill>
            <a:miter lim="800000"/>
            <a:headEnd/>
            <a:tailEnd/>
          </a:ln>
        </p:spPr>
        <p:txBody>
          <a:bodyPr>
            <a:spAutoFit/>
          </a:bodyPr>
          <a:lstStyle/>
          <a:p>
            <a:pPr>
              <a:spcBef>
                <a:spcPct val="50000"/>
              </a:spcBef>
            </a:pPr>
            <a:r>
              <a:rPr lang="en-US" sz="1400">
                <a:solidFill>
                  <a:srgbClr val="66FFFF"/>
                </a:solidFill>
              </a:rPr>
              <a:t>MPI processes</a:t>
            </a:r>
          </a:p>
        </p:txBody>
      </p:sp>
      <p:sp>
        <p:nvSpPr>
          <p:cNvPr id="31756" name="Line 13"/>
          <p:cNvSpPr>
            <a:spLocks noChangeShapeType="1"/>
          </p:cNvSpPr>
          <p:nvPr/>
        </p:nvSpPr>
        <p:spPr bwMode="auto">
          <a:xfrm flipH="1">
            <a:off x="1787525" y="3551238"/>
            <a:ext cx="361950" cy="346075"/>
          </a:xfrm>
          <a:prstGeom prst="line">
            <a:avLst/>
          </a:prstGeom>
          <a:noFill/>
          <a:ln w="38100">
            <a:solidFill>
              <a:srgbClr val="339966"/>
            </a:solidFill>
            <a:round/>
            <a:headEnd/>
            <a:tailEnd type="triangle" w="med" len="med"/>
          </a:ln>
        </p:spPr>
        <p:txBody>
          <a:bodyPr/>
          <a:lstStyle/>
          <a:p>
            <a:endParaRPr lang="en-US"/>
          </a:p>
        </p:txBody>
      </p:sp>
      <p:sp>
        <p:nvSpPr>
          <p:cNvPr id="31757" name="Line 14"/>
          <p:cNvSpPr>
            <a:spLocks noChangeShapeType="1"/>
          </p:cNvSpPr>
          <p:nvPr/>
        </p:nvSpPr>
        <p:spPr bwMode="auto">
          <a:xfrm flipH="1">
            <a:off x="1714500" y="3781425"/>
            <a:ext cx="434975" cy="1155700"/>
          </a:xfrm>
          <a:prstGeom prst="line">
            <a:avLst/>
          </a:prstGeom>
          <a:noFill/>
          <a:ln w="38100">
            <a:solidFill>
              <a:srgbClr val="339966"/>
            </a:solidFill>
            <a:round/>
            <a:headEnd/>
            <a:tailEnd type="triangle" w="med" len="med"/>
          </a:ln>
        </p:spPr>
        <p:txBody>
          <a:bodyPr/>
          <a:lstStyle/>
          <a:p>
            <a:endParaRPr lang="en-US"/>
          </a:p>
        </p:txBody>
      </p:sp>
      <p:sp>
        <p:nvSpPr>
          <p:cNvPr id="31758" name="Line 15"/>
          <p:cNvSpPr>
            <a:spLocks noChangeShapeType="1"/>
          </p:cNvSpPr>
          <p:nvPr/>
        </p:nvSpPr>
        <p:spPr bwMode="auto">
          <a:xfrm>
            <a:off x="2887663" y="3956050"/>
            <a:ext cx="385762" cy="903288"/>
          </a:xfrm>
          <a:prstGeom prst="line">
            <a:avLst/>
          </a:prstGeom>
          <a:noFill/>
          <a:ln w="38100">
            <a:solidFill>
              <a:srgbClr val="339966"/>
            </a:solidFill>
            <a:round/>
            <a:headEnd/>
            <a:tailEnd type="triangle" w="med" len="med"/>
          </a:ln>
        </p:spPr>
        <p:txBody>
          <a:bodyPr/>
          <a:lstStyle/>
          <a:p>
            <a:endParaRPr lang="en-US"/>
          </a:p>
        </p:txBody>
      </p:sp>
      <p:sp>
        <p:nvSpPr>
          <p:cNvPr id="31759" name="Line 16"/>
          <p:cNvSpPr>
            <a:spLocks noChangeShapeType="1"/>
          </p:cNvSpPr>
          <p:nvPr/>
        </p:nvSpPr>
        <p:spPr bwMode="auto">
          <a:xfrm>
            <a:off x="2973388" y="3471863"/>
            <a:ext cx="203200" cy="468312"/>
          </a:xfrm>
          <a:prstGeom prst="line">
            <a:avLst/>
          </a:prstGeom>
          <a:noFill/>
          <a:ln w="38100">
            <a:solidFill>
              <a:srgbClr val="339966"/>
            </a:solidFill>
            <a:round/>
            <a:headEnd/>
            <a:tailEnd type="triangle" w="med" len="med"/>
          </a:ln>
        </p:spPr>
        <p:txBody>
          <a:bodyPr/>
          <a:lstStyle/>
          <a:p>
            <a:endParaRPr lang="en-US"/>
          </a:p>
        </p:txBody>
      </p:sp>
      <p:sp>
        <p:nvSpPr>
          <p:cNvPr id="31760" name="Rectangle 17"/>
          <p:cNvSpPr>
            <a:spLocks noChangeArrowheads="1"/>
          </p:cNvSpPr>
          <p:nvPr/>
        </p:nvSpPr>
        <p:spPr bwMode="auto">
          <a:xfrm>
            <a:off x="1460500" y="3705225"/>
            <a:ext cx="327025" cy="576263"/>
          </a:xfrm>
          <a:prstGeom prst="rect">
            <a:avLst/>
          </a:prstGeom>
          <a:solidFill>
            <a:srgbClr val="339966"/>
          </a:solidFill>
          <a:ln w="9525">
            <a:solidFill>
              <a:srgbClr val="339966"/>
            </a:solidFill>
            <a:miter lim="800000"/>
            <a:headEnd/>
            <a:tailEnd/>
          </a:ln>
        </p:spPr>
        <p:txBody>
          <a:bodyPr wrap="none" anchor="ctr"/>
          <a:lstStyle/>
          <a:p>
            <a:endParaRPr lang="en-US"/>
          </a:p>
        </p:txBody>
      </p:sp>
      <p:sp>
        <p:nvSpPr>
          <p:cNvPr id="31761" name="Rectangle 18"/>
          <p:cNvSpPr>
            <a:spLocks noChangeArrowheads="1"/>
          </p:cNvSpPr>
          <p:nvPr/>
        </p:nvSpPr>
        <p:spPr bwMode="auto">
          <a:xfrm>
            <a:off x="1387475" y="4513263"/>
            <a:ext cx="327025" cy="577850"/>
          </a:xfrm>
          <a:prstGeom prst="rect">
            <a:avLst/>
          </a:prstGeom>
          <a:solidFill>
            <a:srgbClr val="339966"/>
          </a:solidFill>
          <a:ln w="9525">
            <a:solidFill>
              <a:srgbClr val="339966"/>
            </a:solidFill>
            <a:miter lim="800000"/>
            <a:headEnd/>
            <a:tailEnd/>
          </a:ln>
        </p:spPr>
        <p:txBody>
          <a:bodyPr wrap="none" anchor="ctr"/>
          <a:lstStyle/>
          <a:p>
            <a:endParaRPr lang="en-US"/>
          </a:p>
        </p:txBody>
      </p:sp>
      <p:sp>
        <p:nvSpPr>
          <p:cNvPr id="31762" name="Rectangle 19"/>
          <p:cNvSpPr>
            <a:spLocks noChangeArrowheads="1"/>
          </p:cNvSpPr>
          <p:nvPr/>
        </p:nvSpPr>
        <p:spPr bwMode="auto">
          <a:xfrm>
            <a:off x="4070350" y="3935413"/>
            <a:ext cx="327025" cy="577850"/>
          </a:xfrm>
          <a:prstGeom prst="rect">
            <a:avLst/>
          </a:prstGeom>
          <a:solidFill>
            <a:srgbClr val="339966"/>
          </a:solidFill>
          <a:ln w="9525">
            <a:solidFill>
              <a:srgbClr val="339966"/>
            </a:solidFill>
            <a:miter lim="800000"/>
            <a:headEnd/>
            <a:tailEnd/>
          </a:ln>
        </p:spPr>
        <p:txBody>
          <a:bodyPr wrap="none" anchor="ctr"/>
          <a:lstStyle/>
          <a:p>
            <a:endParaRPr lang="en-US"/>
          </a:p>
        </p:txBody>
      </p:sp>
      <p:sp>
        <p:nvSpPr>
          <p:cNvPr id="31763" name="Rectangle 20"/>
          <p:cNvSpPr>
            <a:spLocks noChangeArrowheads="1"/>
          </p:cNvSpPr>
          <p:nvPr/>
        </p:nvSpPr>
        <p:spPr bwMode="auto">
          <a:xfrm>
            <a:off x="3273425" y="4589463"/>
            <a:ext cx="327025" cy="577850"/>
          </a:xfrm>
          <a:prstGeom prst="rect">
            <a:avLst/>
          </a:prstGeom>
          <a:solidFill>
            <a:srgbClr val="339966"/>
          </a:solidFill>
          <a:ln w="9525">
            <a:solidFill>
              <a:srgbClr val="339966"/>
            </a:solidFill>
            <a:miter lim="800000"/>
            <a:headEnd/>
            <a:tailEnd/>
          </a:ln>
        </p:spPr>
        <p:txBody>
          <a:bodyPr wrap="none" anchor="ctr"/>
          <a:lstStyle/>
          <a:p>
            <a:endParaRPr lang="en-US"/>
          </a:p>
        </p:txBody>
      </p:sp>
      <p:sp>
        <p:nvSpPr>
          <p:cNvPr id="31764" name="Rectangle 21"/>
          <p:cNvSpPr>
            <a:spLocks noChangeArrowheads="1"/>
          </p:cNvSpPr>
          <p:nvPr/>
        </p:nvSpPr>
        <p:spPr bwMode="auto">
          <a:xfrm>
            <a:off x="3200400" y="3781425"/>
            <a:ext cx="327025" cy="577850"/>
          </a:xfrm>
          <a:prstGeom prst="rect">
            <a:avLst/>
          </a:prstGeom>
          <a:solidFill>
            <a:srgbClr val="339966"/>
          </a:solidFill>
          <a:ln w="9525">
            <a:solidFill>
              <a:srgbClr val="339966"/>
            </a:solidFill>
            <a:miter lim="800000"/>
            <a:headEnd/>
            <a:tailEnd/>
          </a:ln>
        </p:spPr>
        <p:txBody>
          <a:bodyPr wrap="none" anchor="ctr"/>
          <a:lstStyle/>
          <a:p>
            <a:endParaRPr lang="en-US"/>
          </a:p>
        </p:txBody>
      </p:sp>
      <p:sp>
        <p:nvSpPr>
          <p:cNvPr id="31765" name="Rectangle 22"/>
          <p:cNvSpPr>
            <a:spLocks noChangeArrowheads="1"/>
          </p:cNvSpPr>
          <p:nvPr/>
        </p:nvSpPr>
        <p:spPr bwMode="auto">
          <a:xfrm>
            <a:off x="771525" y="4435475"/>
            <a:ext cx="327025" cy="577850"/>
          </a:xfrm>
          <a:prstGeom prst="rect">
            <a:avLst/>
          </a:prstGeom>
          <a:solidFill>
            <a:srgbClr val="339966"/>
          </a:solidFill>
          <a:ln w="9525">
            <a:solidFill>
              <a:srgbClr val="339966"/>
            </a:solidFill>
            <a:miter lim="800000"/>
            <a:headEnd/>
            <a:tailEnd/>
          </a:ln>
        </p:spPr>
        <p:txBody>
          <a:bodyPr wrap="none" anchor="ctr"/>
          <a:lstStyle/>
          <a:p>
            <a:endParaRPr lang="en-US"/>
          </a:p>
        </p:txBody>
      </p:sp>
      <p:grpSp>
        <p:nvGrpSpPr>
          <p:cNvPr id="4" name="Group 23"/>
          <p:cNvGrpSpPr>
            <a:grpSpLocks/>
          </p:cNvGrpSpPr>
          <p:nvPr/>
        </p:nvGrpSpPr>
        <p:grpSpPr bwMode="auto">
          <a:xfrm>
            <a:off x="806450" y="3703638"/>
            <a:ext cx="3556000" cy="1425575"/>
            <a:chOff x="480" y="1056"/>
            <a:chExt cx="4704" cy="1776"/>
          </a:xfrm>
        </p:grpSpPr>
        <p:sp>
          <p:nvSpPr>
            <p:cNvPr id="31768" name="Freeform 24"/>
            <p:cNvSpPr>
              <a:spLocks/>
            </p:cNvSpPr>
            <p:nvPr/>
          </p:nvSpPr>
          <p:spPr bwMode="auto">
            <a:xfrm>
              <a:off x="4848" y="1392"/>
              <a:ext cx="336" cy="624"/>
            </a:xfrm>
            <a:custGeom>
              <a:avLst/>
              <a:gdLst>
                <a:gd name="T0" fmla="*/ 2147483647 w 48"/>
                <a:gd name="T1" fmla="*/ 0 h 336"/>
                <a:gd name="T2" fmla="*/ 0 w 48"/>
                <a:gd name="T3" fmla="*/ 46854 h 336"/>
                <a:gd name="T4" fmla="*/ 2147483647 w 48"/>
                <a:gd name="T5" fmla="*/ 70155 h 336"/>
                <a:gd name="T6" fmla="*/ 0 w 48"/>
                <a:gd name="T7" fmla="*/ 117173 h 336"/>
                <a:gd name="T8" fmla="*/ 2147483647 w 48"/>
                <a:gd name="T9" fmla="*/ 140640 h 336"/>
                <a:gd name="T10" fmla="*/ 0 w 48"/>
                <a:gd name="T11" fmla="*/ 163991 h 336"/>
                <a:gd name="T12" fmla="*/ 0 60000 65536"/>
                <a:gd name="T13" fmla="*/ 0 60000 65536"/>
                <a:gd name="T14" fmla="*/ 0 60000 65536"/>
                <a:gd name="T15" fmla="*/ 0 60000 65536"/>
                <a:gd name="T16" fmla="*/ 0 60000 65536"/>
                <a:gd name="T17" fmla="*/ 0 60000 65536"/>
                <a:gd name="T18" fmla="*/ 0 w 48"/>
                <a:gd name="T19" fmla="*/ 0 h 336"/>
                <a:gd name="T20" fmla="*/ 48 w 48"/>
                <a:gd name="T21" fmla="*/ 336 h 336"/>
              </a:gdLst>
              <a:ahLst/>
              <a:cxnLst>
                <a:cxn ang="T12">
                  <a:pos x="T0" y="T1"/>
                </a:cxn>
                <a:cxn ang="T13">
                  <a:pos x="T2" y="T3"/>
                </a:cxn>
                <a:cxn ang="T14">
                  <a:pos x="T4" y="T5"/>
                </a:cxn>
                <a:cxn ang="T15">
                  <a:pos x="T6" y="T7"/>
                </a:cxn>
                <a:cxn ang="T16">
                  <a:pos x="T8" y="T9"/>
                </a:cxn>
                <a:cxn ang="T17">
                  <a:pos x="T10" y="T11"/>
                </a:cxn>
              </a:cxnLst>
              <a:rect l="T18" t="T19" r="T20" b="T21"/>
              <a:pathLst>
                <a:path w="48" h="336">
                  <a:moveTo>
                    <a:pt x="48" y="0"/>
                  </a:moveTo>
                  <a:cubicBezTo>
                    <a:pt x="24" y="36"/>
                    <a:pt x="0" y="72"/>
                    <a:pt x="0" y="96"/>
                  </a:cubicBezTo>
                  <a:cubicBezTo>
                    <a:pt x="0" y="120"/>
                    <a:pt x="48" y="120"/>
                    <a:pt x="48" y="144"/>
                  </a:cubicBezTo>
                  <a:cubicBezTo>
                    <a:pt x="48" y="168"/>
                    <a:pt x="0" y="216"/>
                    <a:pt x="0" y="240"/>
                  </a:cubicBezTo>
                  <a:cubicBezTo>
                    <a:pt x="0" y="264"/>
                    <a:pt x="48" y="272"/>
                    <a:pt x="48" y="288"/>
                  </a:cubicBezTo>
                  <a:cubicBezTo>
                    <a:pt x="48" y="304"/>
                    <a:pt x="8" y="328"/>
                    <a:pt x="0" y="336"/>
                  </a:cubicBezTo>
                </a:path>
              </a:pathLst>
            </a:custGeom>
            <a:noFill/>
            <a:ln w="25400">
              <a:solidFill>
                <a:schemeClr val="tx1"/>
              </a:solidFill>
              <a:round/>
              <a:headEnd/>
              <a:tailEnd/>
            </a:ln>
          </p:spPr>
          <p:txBody>
            <a:bodyPr/>
            <a:lstStyle/>
            <a:p>
              <a:endParaRPr lang="en-US"/>
            </a:p>
          </p:txBody>
        </p:sp>
        <p:sp>
          <p:nvSpPr>
            <p:cNvPr id="31769" name="Freeform 25"/>
            <p:cNvSpPr>
              <a:spLocks/>
            </p:cNvSpPr>
            <p:nvPr/>
          </p:nvSpPr>
          <p:spPr bwMode="auto">
            <a:xfrm>
              <a:off x="624" y="1056"/>
              <a:ext cx="336" cy="624"/>
            </a:xfrm>
            <a:custGeom>
              <a:avLst/>
              <a:gdLst>
                <a:gd name="T0" fmla="*/ 2147483647 w 48"/>
                <a:gd name="T1" fmla="*/ 0 h 336"/>
                <a:gd name="T2" fmla="*/ 0 w 48"/>
                <a:gd name="T3" fmla="*/ 46854 h 336"/>
                <a:gd name="T4" fmla="*/ 2147483647 w 48"/>
                <a:gd name="T5" fmla="*/ 70155 h 336"/>
                <a:gd name="T6" fmla="*/ 0 w 48"/>
                <a:gd name="T7" fmla="*/ 117173 h 336"/>
                <a:gd name="T8" fmla="*/ 2147483647 w 48"/>
                <a:gd name="T9" fmla="*/ 140640 h 336"/>
                <a:gd name="T10" fmla="*/ 0 w 48"/>
                <a:gd name="T11" fmla="*/ 163991 h 336"/>
                <a:gd name="T12" fmla="*/ 0 60000 65536"/>
                <a:gd name="T13" fmla="*/ 0 60000 65536"/>
                <a:gd name="T14" fmla="*/ 0 60000 65536"/>
                <a:gd name="T15" fmla="*/ 0 60000 65536"/>
                <a:gd name="T16" fmla="*/ 0 60000 65536"/>
                <a:gd name="T17" fmla="*/ 0 60000 65536"/>
                <a:gd name="T18" fmla="*/ 0 w 48"/>
                <a:gd name="T19" fmla="*/ 0 h 336"/>
                <a:gd name="T20" fmla="*/ 48 w 48"/>
                <a:gd name="T21" fmla="*/ 336 h 336"/>
              </a:gdLst>
              <a:ahLst/>
              <a:cxnLst>
                <a:cxn ang="T12">
                  <a:pos x="T0" y="T1"/>
                </a:cxn>
                <a:cxn ang="T13">
                  <a:pos x="T2" y="T3"/>
                </a:cxn>
                <a:cxn ang="T14">
                  <a:pos x="T4" y="T5"/>
                </a:cxn>
                <a:cxn ang="T15">
                  <a:pos x="T6" y="T7"/>
                </a:cxn>
                <a:cxn ang="T16">
                  <a:pos x="T8" y="T9"/>
                </a:cxn>
                <a:cxn ang="T17">
                  <a:pos x="T10" y="T11"/>
                </a:cxn>
              </a:cxnLst>
              <a:rect l="T18" t="T19" r="T20" b="T21"/>
              <a:pathLst>
                <a:path w="48" h="336">
                  <a:moveTo>
                    <a:pt x="48" y="0"/>
                  </a:moveTo>
                  <a:cubicBezTo>
                    <a:pt x="24" y="36"/>
                    <a:pt x="0" y="72"/>
                    <a:pt x="0" y="96"/>
                  </a:cubicBezTo>
                  <a:cubicBezTo>
                    <a:pt x="0" y="120"/>
                    <a:pt x="48" y="120"/>
                    <a:pt x="48" y="144"/>
                  </a:cubicBezTo>
                  <a:cubicBezTo>
                    <a:pt x="48" y="168"/>
                    <a:pt x="0" y="216"/>
                    <a:pt x="0" y="240"/>
                  </a:cubicBezTo>
                  <a:cubicBezTo>
                    <a:pt x="0" y="264"/>
                    <a:pt x="48" y="272"/>
                    <a:pt x="48" y="288"/>
                  </a:cubicBezTo>
                  <a:cubicBezTo>
                    <a:pt x="48" y="304"/>
                    <a:pt x="8" y="328"/>
                    <a:pt x="0" y="336"/>
                  </a:cubicBezTo>
                </a:path>
              </a:pathLst>
            </a:custGeom>
            <a:noFill/>
            <a:ln w="25400">
              <a:solidFill>
                <a:schemeClr val="tx1"/>
              </a:solidFill>
              <a:round/>
              <a:headEnd/>
              <a:tailEnd/>
            </a:ln>
          </p:spPr>
          <p:txBody>
            <a:bodyPr/>
            <a:lstStyle/>
            <a:p>
              <a:endParaRPr lang="en-US"/>
            </a:p>
          </p:txBody>
        </p:sp>
        <p:sp>
          <p:nvSpPr>
            <p:cNvPr id="31770" name="Freeform 26"/>
            <p:cNvSpPr>
              <a:spLocks/>
            </p:cNvSpPr>
            <p:nvPr/>
          </p:nvSpPr>
          <p:spPr bwMode="auto">
            <a:xfrm>
              <a:off x="1392" y="1104"/>
              <a:ext cx="336" cy="624"/>
            </a:xfrm>
            <a:custGeom>
              <a:avLst/>
              <a:gdLst>
                <a:gd name="T0" fmla="*/ 2147483647 w 48"/>
                <a:gd name="T1" fmla="*/ 0 h 336"/>
                <a:gd name="T2" fmla="*/ 0 w 48"/>
                <a:gd name="T3" fmla="*/ 46854 h 336"/>
                <a:gd name="T4" fmla="*/ 2147483647 w 48"/>
                <a:gd name="T5" fmla="*/ 70155 h 336"/>
                <a:gd name="T6" fmla="*/ 0 w 48"/>
                <a:gd name="T7" fmla="*/ 117173 h 336"/>
                <a:gd name="T8" fmla="*/ 2147483647 w 48"/>
                <a:gd name="T9" fmla="*/ 140640 h 336"/>
                <a:gd name="T10" fmla="*/ 0 w 48"/>
                <a:gd name="T11" fmla="*/ 163991 h 336"/>
                <a:gd name="T12" fmla="*/ 0 60000 65536"/>
                <a:gd name="T13" fmla="*/ 0 60000 65536"/>
                <a:gd name="T14" fmla="*/ 0 60000 65536"/>
                <a:gd name="T15" fmla="*/ 0 60000 65536"/>
                <a:gd name="T16" fmla="*/ 0 60000 65536"/>
                <a:gd name="T17" fmla="*/ 0 60000 65536"/>
                <a:gd name="T18" fmla="*/ 0 w 48"/>
                <a:gd name="T19" fmla="*/ 0 h 336"/>
                <a:gd name="T20" fmla="*/ 48 w 48"/>
                <a:gd name="T21" fmla="*/ 336 h 336"/>
              </a:gdLst>
              <a:ahLst/>
              <a:cxnLst>
                <a:cxn ang="T12">
                  <a:pos x="T0" y="T1"/>
                </a:cxn>
                <a:cxn ang="T13">
                  <a:pos x="T2" y="T3"/>
                </a:cxn>
                <a:cxn ang="T14">
                  <a:pos x="T4" y="T5"/>
                </a:cxn>
                <a:cxn ang="T15">
                  <a:pos x="T6" y="T7"/>
                </a:cxn>
                <a:cxn ang="T16">
                  <a:pos x="T8" y="T9"/>
                </a:cxn>
                <a:cxn ang="T17">
                  <a:pos x="T10" y="T11"/>
                </a:cxn>
              </a:cxnLst>
              <a:rect l="T18" t="T19" r="T20" b="T21"/>
              <a:pathLst>
                <a:path w="48" h="336">
                  <a:moveTo>
                    <a:pt x="48" y="0"/>
                  </a:moveTo>
                  <a:cubicBezTo>
                    <a:pt x="24" y="36"/>
                    <a:pt x="0" y="72"/>
                    <a:pt x="0" y="96"/>
                  </a:cubicBezTo>
                  <a:cubicBezTo>
                    <a:pt x="0" y="120"/>
                    <a:pt x="48" y="120"/>
                    <a:pt x="48" y="144"/>
                  </a:cubicBezTo>
                  <a:cubicBezTo>
                    <a:pt x="48" y="168"/>
                    <a:pt x="0" y="216"/>
                    <a:pt x="0" y="240"/>
                  </a:cubicBezTo>
                  <a:cubicBezTo>
                    <a:pt x="0" y="264"/>
                    <a:pt x="48" y="272"/>
                    <a:pt x="48" y="288"/>
                  </a:cubicBezTo>
                  <a:cubicBezTo>
                    <a:pt x="48" y="304"/>
                    <a:pt x="8" y="328"/>
                    <a:pt x="0" y="336"/>
                  </a:cubicBezTo>
                </a:path>
              </a:pathLst>
            </a:custGeom>
            <a:noFill/>
            <a:ln w="25400">
              <a:solidFill>
                <a:schemeClr val="tx1"/>
              </a:solidFill>
              <a:round/>
              <a:headEnd/>
              <a:tailEnd/>
            </a:ln>
          </p:spPr>
          <p:txBody>
            <a:bodyPr/>
            <a:lstStyle/>
            <a:p>
              <a:endParaRPr lang="en-US"/>
            </a:p>
          </p:txBody>
        </p:sp>
        <p:sp>
          <p:nvSpPr>
            <p:cNvPr id="31771" name="Freeform 27"/>
            <p:cNvSpPr>
              <a:spLocks/>
            </p:cNvSpPr>
            <p:nvPr/>
          </p:nvSpPr>
          <p:spPr bwMode="auto">
            <a:xfrm>
              <a:off x="1296" y="2112"/>
              <a:ext cx="336" cy="624"/>
            </a:xfrm>
            <a:custGeom>
              <a:avLst/>
              <a:gdLst>
                <a:gd name="T0" fmla="*/ 2147483647 w 48"/>
                <a:gd name="T1" fmla="*/ 0 h 336"/>
                <a:gd name="T2" fmla="*/ 0 w 48"/>
                <a:gd name="T3" fmla="*/ 46854 h 336"/>
                <a:gd name="T4" fmla="*/ 2147483647 w 48"/>
                <a:gd name="T5" fmla="*/ 70155 h 336"/>
                <a:gd name="T6" fmla="*/ 0 w 48"/>
                <a:gd name="T7" fmla="*/ 117173 h 336"/>
                <a:gd name="T8" fmla="*/ 2147483647 w 48"/>
                <a:gd name="T9" fmla="*/ 140640 h 336"/>
                <a:gd name="T10" fmla="*/ 0 w 48"/>
                <a:gd name="T11" fmla="*/ 163991 h 336"/>
                <a:gd name="T12" fmla="*/ 0 60000 65536"/>
                <a:gd name="T13" fmla="*/ 0 60000 65536"/>
                <a:gd name="T14" fmla="*/ 0 60000 65536"/>
                <a:gd name="T15" fmla="*/ 0 60000 65536"/>
                <a:gd name="T16" fmla="*/ 0 60000 65536"/>
                <a:gd name="T17" fmla="*/ 0 60000 65536"/>
                <a:gd name="T18" fmla="*/ 0 w 48"/>
                <a:gd name="T19" fmla="*/ 0 h 336"/>
                <a:gd name="T20" fmla="*/ 48 w 48"/>
                <a:gd name="T21" fmla="*/ 336 h 336"/>
              </a:gdLst>
              <a:ahLst/>
              <a:cxnLst>
                <a:cxn ang="T12">
                  <a:pos x="T0" y="T1"/>
                </a:cxn>
                <a:cxn ang="T13">
                  <a:pos x="T2" y="T3"/>
                </a:cxn>
                <a:cxn ang="T14">
                  <a:pos x="T4" y="T5"/>
                </a:cxn>
                <a:cxn ang="T15">
                  <a:pos x="T6" y="T7"/>
                </a:cxn>
                <a:cxn ang="T16">
                  <a:pos x="T8" y="T9"/>
                </a:cxn>
                <a:cxn ang="T17">
                  <a:pos x="T10" y="T11"/>
                </a:cxn>
              </a:cxnLst>
              <a:rect l="T18" t="T19" r="T20" b="T21"/>
              <a:pathLst>
                <a:path w="48" h="336">
                  <a:moveTo>
                    <a:pt x="48" y="0"/>
                  </a:moveTo>
                  <a:cubicBezTo>
                    <a:pt x="24" y="36"/>
                    <a:pt x="0" y="72"/>
                    <a:pt x="0" y="96"/>
                  </a:cubicBezTo>
                  <a:cubicBezTo>
                    <a:pt x="0" y="120"/>
                    <a:pt x="48" y="120"/>
                    <a:pt x="48" y="144"/>
                  </a:cubicBezTo>
                  <a:cubicBezTo>
                    <a:pt x="48" y="168"/>
                    <a:pt x="0" y="216"/>
                    <a:pt x="0" y="240"/>
                  </a:cubicBezTo>
                  <a:cubicBezTo>
                    <a:pt x="0" y="264"/>
                    <a:pt x="48" y="272"/>
                    <a:pt x="48" y="288"/>
                  </a:cubicBezTo>
                  <a:cubicBezTo>
                    <a:pt x="48" y="304"/>
                    <a:pt x="8" y="328"/>
                    <a:pt x="0" y="336"/>
                  </a:cubicBezTo>
                </a:path>
              </a:pathLst>
            </a:custGeom>
            <a:noFill/>
            <a:ln w="25400">
              <a:solidFill>
                <a:schemeClr val="tx1"/>
              </a:solidFill>
              <a:round/>
              <a:headEnd/>
              <a:tailEnd/>
            </a:ln>
          </p:spPr>
          <p:txBody>
            <a:bodyPr/>
            <a:lstStyle/>
            <a:p>
              <a:endParaRPr lang="en-US"/>
            </a:p>
          </p:txBody>
        </p:sp>
        <p:sp>
          <p:nvSpPr>
            <p:cNvPr id="31772" name="Freeform 28"/>
            <p:cNvSpPr>
              <a:spLocks/>
            </p:cNvSpPr>
            <p:nvPr/>
          </p:nvSpPr>
          <p:spPr bwMode="auto">
            <a:xfrm>
              <a:off x="3792" y="2208"/>
              <a:ext cx="336" cy="624"/>
            </a:xfrm>
            <a:custGeom>
              <a:avLst/>
              <a:gdLst>
                <a:gd name="T0" fmla="*/ 2147483647 w 48"/>
                <a:gd name="T1" fmla="*/ 0 h 336"/>
                <a:gd name="T2" fmla="*/ 0 w 48"/>
                <a:gd name="T3" fmla="*/ 46854 h 336"/>
                <a:gd name="T4" fmla="*/ 2147483647 w 48"/>
                <a:gd name="T5" fmla="*/ 70155 h 336"/>
                <a:gd name="T6" fmla="*/ 0 w 48"/>
                <a:gd name="T7" fmla="*/ 117173 h 336"/>
                <a:gd name="T8" fmla="*/ 2147483647 w 48"/>
                <a:gd name="T9" fmla="*/ 140640 h 336"/>
                <a:gd name="T10" fmla="*/ 0 w 48"/>
                <a:gd name="T11" fmla="*/ 163991 h 336"/>
                <a:gd name="T12" fmla="*/ 0 60000 65536"/>
                <a:gd name="T13" fmla="*/ 0 60000 65536"/>
                <a:gd name="T14" fmla="*/ 0 60000 65536"/>
                <a:gd name="T15" fmla="*/ 0 60000 65536"/>
                <a:gd name="T16" fmla="*/ 0 60000 65536"/>
                <a:gd name="T17" fmla="*/ 0 60000 65536"/>
                <a:gd name="T18" fmla="*/ 0 w 48"/>
                <a:gd name="T19" fmla="*/ 0 h 336"/>
                <a:gd name="T20" fmla="*/ 48 w 48"/>
                <a:gd name="T21" fmla="*/ 336 h 336"/>
              </a:gdLst>
              <a:ahLst/>
              <a:cxnLst>
                <a:cxn ang="T12">
                  <a:pos x="T0" y="T1"/>
                </a:cxn>
                <a:cxn ang="T13">
                  <a:pos x="T2" y="T3"/>
                </a:cxn>
                <a:cxn ang="T14">
                  <a:pos x="T4" y="T5"/>
                </a:cxn>
                <a:cxn ang="T15">
                  <a:pos x="T6" y="T7"/>
                </a:cxn>
                <a:cxn ang="T16">
                  <a:pos x="T8" y="T9"/>
                </a:cxn>
                <a:cxn ang="T17">
                  <a:pos x="T10" y="T11"/>
                </a:cxn>
              </a:cxnLst>
              <a:rect l="T18" t="T19" r="T20" b="T21"/>
              <a:pathLst>
                <a:path w="48" h="336">
                  <a:moveTo>
                    <a:pt x="48" y="0"/>
                  </a:moveTo>
                  <a:cubicBezTo>
                    <a:pt x="24" y="36"/>
                    <a:pt x="0" y="72"/>
                    <a:pt x="0" y="96"/>
                  </a:cubicBezTo>
                  <a:cubicBezTo>
                    <a:pt x="0" y="120"/>
                    <a:pt x="48" y="120"/>
                    <a:pt x="48" y="144"/>
                  </a:cubicBezTo>
                  <a:cubicBezTo>
                    <a:pt x="48" y="168"/>
                    <a:pt x="0" y="216"/>
                    <a:pt x="0" y="240"/>
                  </a:cubicBezTo>
                  <a:cubicBezTo>
                    <a:pt x="0" y="264"/>
                    <a:pt x="48" y="272"/>
                    <a:pt x="48" y="288"/>
                  </a:cubicBezTo>
                  <a:cubicBezTo>
                    <a:pt x="48" y="304"/>
                    <a:pt x="8" y="328"/>
                    <a:pt x="0" y="336"/>
                  </a:cubicBezTo>
                </a:path>
              </a:pathLst>
            </a:custGeom>
            <a:noFill/>
            <a:ln w="25400">
              <a:solidFill>
                <a:schemeClr val="tx1"/>
              </a:solidFill>
              <a:round/>
              <a:headEnd/>
              <a:tailEnd/>
            </a:ln>
          </p:spPr>
          <p:txBody>
            <a:bodyPr/>
            <a:lstStyle/>
            <a:p>
              <a:endParaRPr lang="en-US"/>
            </a:p>
          </p:txBody>
        </p:sp>
        <p:sp>
          <p:nvSpPr>
            <p:cNvPr id="31773" name="Freeform 29"/>
            <p:cNvSpPr>
              <a:spLocks/>
            </p:cNvSpPr>
            <p:nvPr/>
          </p:nvSpPr>
          <p:spPr bwMode="auto">
            <a:xfrm>
              <a:off x="3696" y="1200"/>
              <a:ext cx="336" cy="624"/>
            </a:xfrm>
            <a:custGeom>
              <a:avLst/>
              <a:gdLst>
                <a:gd name="T0" fmla="*/ 2147483647 w 48"/>
                <a:gd name="T1" fmla="*/ 0 h 336"/>
                <a:gd name="T2" fmla="*/ 0 w 48"/>
                <a:gd name="T3" fmla="*/ 46854 h 336"/>
                <a:gd name="T4" fmla="*/ 2147483647 w 48"/>
                <a:gd name="T5" fmla="*/ 70155 h 336"/>
                <a:gd name="T6" fmla="*/ 0 w 48"/>
                <a:gd name="T7" fmla="*/ 117173 h 336"/>
                <a:gd name="T8" fmla="*/ 2147483647 w 48"/>
                <a:gd name="T9" fmla="*/ 140640 h 336"/>
                <a:gd name="T10" fmla="*/ 0 w 48"/>
                <a:gd name="T11" fmla="*/ 163991 h 336"/>
                <a:gd name="T12" fmla="*/ 0 60000 65536"/>
                <a:gd name="T13" fmla="*/ 0 60000 65536"/>
                <a:gd name="T14" fmla="*/ 0 60000 65536"/>
                <a:gd name="T15" fmla="*/ 0 60000 65536"/>
                <a:gd name="T16" fmla="*/ 0 60000 65536"/>
                <a:gd name="T17" fmla="*/ 0 60000 65536"/>
                <a:gd name="T18" fmla="*/ 0 w 48"/>
                <a:gd name="T19" fmla="*/ 0 h 336"/>
                <a:gd name="T20" fmla="*/ 48 w 48"/>
                <a:gd name="T21" fmla="*/ 336 h 336"/>
              </a:gdLst>
              <a:ahLst/>
              <a:cxnLst>
                <a:cxn ang="T12">
                  <a:pos x="T0" y="T1"/>
                </a:cxn>
                <a:cxn ang="T13">
                  <a:pos x="T2" y="T3"/>
                </a:cxn>
                <a:cxn ang="T14">
                  <a:pos x="T4" y="T5"/>
                </a:cxn>
                <a:cxn ang="T15">
                  <a:pos x="T6" y="T7"/>
                </a:cxn>
                <a:cxn ang="T16">
                  <a:pos x="T8" y="T9"/>
                </a:cxn>
                <a:cxn ang="T17">
                  <a:pos x="T10" y="T11"/>
                </a:cxn>
              </a:cxnLst>
              <a:rect l="T18" t="T19" r="T20" b="T21"/>
              <a:pathLst>
                <a:path w="48" h="336">
                  <a:moveTo>
                    <a:pt x="48" y="0"/>
                  </a:moveTo>
                  <a:cubicBezTo>
                    <a:pt x="24" y="36"/>
                    <a:pt x="0" y="72"/>
                    <a:pt x="0" y="96"/>
                  </a:cubicBezTo>
                  <a:cubicBezTo>
                    <a:pt x="0" y="120"/>
                    <a:pt x="48" y="120"/>
                    <a:pt x="48" y="144"/>
                  </a:cubicBezTo>
                  <a:cubicBezTo>
                    <a:pt x="48" y="168"/>
                    <a:pt x="0" y="216"/>
                    <a:pt x="0" y="240"/>
                  </a:cubicBezTo>
                  <a:cubicBezTo>
                    <a:pt x="0" y="264"/>
                    <a:pt x="48" y="272"/>
                    <a:pt x="48" y="288"/>
                  </a:cubicBezTo>
                  <a:cubicBezTo>
                    <a:pt x="48" y="304"/>
                    <a:pt x="8" y="328"/>
                    <a:pt x="0" y="336"/>
                  </a:cubicBezTo>
                </a:path>
              </a:pathLst>
            </a:custGeom>
            <a:noFill/>
            <a:ln w="25400">
              <a:solidFill>
                <a:schemeClr val="tx1"/>
              </a:solidFill>
              <a:round/>
              <a:headEnd/>
              <a:tailEnd/>
            </a:ln>
          </p:spPr>
          <p:txBody>
            <a:bodyPr/>
            <a:lstStyle/>
            <a:p>
              <a:endParaRPr lang="en-US"/>
            </a:p>
          </p:txBody>
        </p:sp>
        <p:sp>
          <p:nvSpPr>
            <p:cNvPr id="31774" name="Freeform 30"/>
            <p:cNvSpPr>
              <a:spLocks/>
            </p:cNvSpPr>
            <p:nvPr/>
          </p:nvSpPr>
          <p:spPr bwMode="auto">
            <a:xfrm>
              <a:off x="480" y="2016"/>
              <a:ext cx="336" cy="624"/>
            </a:xfrm>
            <a:custGeom>
              <a:avLst/>
              <a:gdLst>
                <a:gd name="T0" fmla="*/ 2147483647 w 48"/>
                <a:gd name="T1" fmla="*/ 0 h 336"/>
                <a:gd name="T2" fmla="*/ 0 w 48"/>
                <a:gd name="T3" fmla="*/ 46854 h 336"/>
                <a:gd name="T4" fmla="*/ 2147483647 w 48"/>
                <a:gd name="T5" fmla="*/ 70155 h 336"/>
                <a:gd name="T6" fmla="*/ 0 w 48"/>
                <a:gd name="T7" fmla="*/ 117173 h 336"/>
                <a:gd name="T8" fmla="*/ 2147483647 w 48"/>
                <a:gd name="T9" fmla="*/ 140640 h 336"/>
                <a:gd name="T10" fmla="*/ 0 w 48"/>
                <a:gd name="T11" fmla="*/ 163991 h 336"/>
                <a:gd name="T12" fmla="*/ 0 60000 65536"/>
                <a:gd name="T13" fmla="*/ 0 60000 65536"/>
                <a:gd name="T14" fmla="*/ 0 60000 65536"/>
                <a:gd name="T15" fmla="*/ 0 60000 65536"/>
                <a:gd name="T16" fmla="*/ 0 60000 65536"/>
                <a:gd name="T17" fmla="*/ 0 60000 65536"/>
                <a:gd name="T18" fmla="*/ 0 w 48"/>
                <a:gd name="T19" fmla="*/ 0 h 336"/>
                <a:gd name="T20" fmla="*/ 48 w 48"/>
                <a:gd name="T21" fmla="*/ 336 h 336"/>
              </a:gdLst>
              <a:ahLst/>
              <a:cxnLst>
                <a:cxn ang="T12">
                  <a:pos x="T0" y="T1"/>
                </a:cxn>
                <a:cxn ang="T13">
                  <a:pos x="T2" y="T3"/>
                </a:cxn>
                <a:cxn ang="T14">
                  <a:pos x="T4" y="T5"/>
                </a:cxn>
                <a:cxn ang="T15">
                  <a:pos x="T6" y="T7"/>
                </a:cxn>
                <a:cxn ang="T16">
                  <a:pos x="T8" y="T9"/>
                </a:cxn>
                <a:cxn ang="T17">
                  <a:pos x="T10" y="T11"/>
                </a:cxn>
              </a:cxnLst>
              <a:rect l="T18" t="T19" r="T20" b="T21"/>
              <a:pathLst>
                <a:path w="48" h="336">
                  <a:moveTo>
                    <a:pt x="48" y="0"/>
                  </a:moveTo>
                  <a:cubicBezTo>
                    <a:pt x="24" y="36"/>
                    <a:pt x="0" y="72"/>
                    <a:pt x="0" y="96"/>
                  </a:cubicBezTo>
                  <a:cubicBezTo>
                    <a:pt x="0" y="120"/>
                    <a:pt x="48" y="120"/>
                    <a:pt x="48" y="144"/>
                  </a:cubicBezTo>
                  <a:cubicBezTo>
                    <a:pt x="48" y="168"/>
                    <a:pt x="0" y="216"/>
                    <a:pt x="0" y="240"/>
                  </a:cubicBezTo>
                  <a:cubicBezTo>
                    <a:pt x="0" y="264"/>
                    <a:pt x="48" y="272"/>
                    <a:pt x="48" y="288"/>
                  </a:cubicBezTo>
                  <a:cubicBezTo>
                    <a:pt x="48" y="304"/>
                    <a:pt x="8" y="328"/>
                    <a:pt x="0" y="336"/>
                  </a:cubicBezTo>
                </a:path>
              </a:pathLst>
            </a:custGeom>
            <a:noFill/>
            <a:ln w="25400">
              <a:solidFill>
                <a:schemeClr val="tx1"/>
              </a:solidFill>
              <a:round/>
              <a:headEnd/>
              <a:tailEnd/>
            </a:ln>
          </p:spPr>
          <p:txBody>
            <a:bodyPr/>
            <a:lstStyle/>
            <a:p>
              <a:endParaRPr lang="en-US"/>
            </a:p>
          </p:txBody>
        </p:sp>
      </p:grpSp>
      <p:sp>
        <p:nvSpPr>
          <p:cNvPr id="33" name="Text Box 31"/>
          <p:cNvSpPr txBox="1">
            <a:spLocks noChangeArrowheads="1"/>
          </p:cNvSpPr>
          <p:nvPr/>
        </p:nvSpPr>
        <p:spPr bwMode="auto">
          <a:xfrm>
            <a:off x="2097088" y="4319588"/>
            <a:ext cx="976312" cy="1165225"/>
          </a:xfrm>
          <a:prstGeom prst="rect">
            <a:avLst/>
          </a:prstGeom>
          <a:solidFill>
            <a:srgbClr val="CCFFFF">
              <a:alpha val="67058"/>
            </a:srgbClr>
          </a:solidFill>
          <a:ln w="9525">
            <a:solidFill>
              <a:schemeClr val="bg1"/>
            </a:solidFill>
            <a:miter lim="800000"/>
            <a:headEnd/>
            <a:tailEnd/>
          </a:ln>
        </p:spPr>
        <p:txBody>
          <a:bodyPr>
            <a:spAutoFit/>
          </a:bodyPr>
          <a:lstStyle/>
          <a:p>
            <a:pPr>
              <a:spcBef>
                <a:spcPct val="50000"/>
              </a:spcBef>
            </a:pPr>
            <a:r>
              <a:rPr lang="en-US" sz="1400"/>
              <a:t>Virtual Processors (user-level migratable threads)</a:t>
            </a:r>
          </a:p>
        </p:txBody>
      </p:sp>
      <p:sp>
        <p:nvSpPr>
          <p:cNvPr id="34" name="Date Placeholder 33"/>
          <p:cNvSpPr>
            <a:spLocks noGrp="1"/>
          </p:cNvSpPr>
          <p:nvPr>
            <p:ph type="dt" sz="half" idx="10"/>
          </p:nvPr>
        </p:nvSpPr>
        <p:spPr/>
        <p:txBody>
          <a:bodyPr/>
          <a:lstStyle/>
          <a:p>
            <a:pPr>
              <a:defRPr/>
            </a:pPr>
            <a:fld id="{D9122CE4-20F5-3B4E-A651-21DB57061D7C}" type="datetime1">
              <a:rPr lang="en-US" smtClean="0"/>
              <a:t>8/29/12</a:t>
            </a:fld>
            <a:endParaRPr lang="en-US" dirty="0"/>
          </a:p>
        </p:txBody>
      </p:sp>
      <p:sp>
        <p:nvSpPr>
          <p:cNvPr id="35" name="Slide Number Placeholder 34"/>
          <p:cNvSpPr>
            <a:spLocks noGrp="1"/>
          </p:cNvSpPr>
          <p:nvPr>
            <p:ph type="sldNum" sz="quarter" idx="12"/>
          </p:nvPr>
        </p:nvSpPr>
        <p:spPr/>
        <p:txBody>
          <a:bodyPr/>
          <a:lstStyle/>
          <a:p>
            <a:pPr>
              <a:defRPr/>
            </a:pPr>
            <a:fld id="{3EF9F3CA-D42A-4F16-9502-7E916E4DA7FE}" type="slidenum">
              <a:rPr lang="en-US" smtClean="0"/>
              <a:pPr>
                <a:defRPr/>
              </a:pPr>
              <a:t>22</a:t>
            </a:fld>
            <a:endParaRPr lang="en-US" dirty="0"/>
          </a:p>
        </p:txBody>
      </p:sp>
    </p:spTree>
    <p:extLst>
      <p:ext uri="{BB962C8B-B14F-4D97-AF65-F5344CB8AC3E}">
        <p14:creationId xmlns:p14="http://schemas.microsoft.com/office/powerpoint/2010/main" val="320982057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linds(horizontal)">
                                      <p:cBhvr>
                                        <p:cTn id="7" dur="500"/>
                                        <p:tgtEl>
                                          <p:spTgt spid="33"/>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1"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0-#ppt_h/2"/>
                                          </p:val>
                                        </p:tav>
                                        <p:tav tm="100000">
                                          <p:val>
                                            <p:strVal val="#ppt_y"/>
                                          </p:val>
                                        </p:tav>
                                      </p:tavLst>
                                    </p:anim>
                                  </p:childTnLst>
                                </p:cTn>
                              </p:par>
                            </p:childTnLst>
                          </p:cTn>
                        </p:par>
                        <p:par>
                          <p:cTn id="18" fill="hold">
                            <p:stCondLst>
                              <p:cond delay="500"/>
                            </p:stCondLst>
                            <p:childTnLst>
                              <p:par>
                                <p:cTn id="19" presetID="2" presetClass="entr" presetSubtype="1"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0-#ppt_h/2"/>
                                          </p:val>
                                        </p:tav>
                                        <p:tav tm="100000">
                                          <p:val>
                                            <p:strVal val="#ppt_y"/>
                                          </p:val>
                                        </p:tav>
                                      </p:tavLst>
                                    </p:anim>
                                  </p:childTnLst>
                                </p:cTn>
                              </p:par>
                            </p:childTnLst>
                          </p:cTn>
                        </p:par>
                        <p:par>
                          <p:cTn id="23" fill="hold">
                            <p:stCondLst>
                              <p:cond delay="1000"/>
                            </p:stCondLst>
                            <p:childTnLst>
                              <p:par>
                                <p:cTn id="24" presetID="2" presetClass="entr" presetSubtype="4"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500" fill="hold"/>
                                        <p:tgtEl>
                                          <p:spTgt spid="2"/>
                                        </p:tgtEl>
                                        <p:attrNameLst>
                                          <p:attrName>ppt_x</p:attrName>
                                        </p:attrNameLst>
                                      </p:cBhvr>
                                      <p:tavLst>
                                        <p:tav tm="0">
                                          <p:val>
                                            <p:strVal val="#ppt_x"/>
                                          </p:val>
                                        </p:tav>
                                        <p:tav tm="100000">
                                          <p:val>
                                            <p:strVal val="#ppt_x"/>
                                          </p:val>
                                        </p:tav>
                                      </p:tavLst>
                                    </p:anim>
                                    <p:anim calcmode="lin" valueType="num">
                                      <p:cBhvr additive="base">
                                        <p:cTn id="2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33" grpId="0" animBg="1"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 quick Example: </a:t>
            </a:r>
            <a:br>
              <a:rPr lang="en-US" dirty="0" smtClean="0"/>
            </a:br>
            <a:r>
              <a:rPr lang="en-US" dirty="0" smtClean="0"/>
              <a:t>Weather Forecasting in BRAMS</a:t>
            </a:r>
            <a:endParaRPr lang="en-US" dirty="0"/>
          </a:p>
        </p:txBody>
      </p:sp>
      <p:sp>
        <p:nvSpPr>
          <p:cNvPr id="6" name="Content Placeholder 5"/>
          <p:cNvSpPr>
            <a:spLocks noGrp="1"/>
          </p:cNvSpPr>
          <p:nvPr>
            <p:ph idx="1"/>
          </p:nvPr>
        </p:nvSpPr>
        <p:spPr>
          <a:xfrm>
            <a:off x="457200" y="1600201"/>
            <a:ext cx="8458200" cy="1447799"/>
          </a:xfrm>
        </p:spPr>
        <p:txBody>
          <a:bodyPr>
            <a:normAutofit fontScale="92500"/>
          </a:bodyPr>
          <a:lstStyle/>
          <a:p>
            <a:r>
              <a:rPr lang="en-US" dirty="0" err="1" smtClean="0"/>
              <a:t>Brams</a:t>
            </a:r>
            <a:r>
              <a:rPr lang="en-US" dirty="0" smtClean="0"/>
              <a:t>: </a:t>
            </a:r>
            <a:r>
              <a:rPr lang="en-US" dirty="0" err="1" smtClean="0"/>
              <a:t>Brazillian</a:t>
            </a:r>
            <a:r>
              <a:rPr lang="en-US" dirty="0" smtClean="0"/>
              <a:t> weather code (based on RAMS)</a:t>
            </a:r>
          </a:p>
          <a:p>
            <a:r>
              <a:rPr lang="en-US" dirty="0" smtClean="0"/>
              <a:t>AMPI version (Eduardo Rodrigues, with Mendes and J. Panetta)</a:t>
            </a:r>
          </a:p>
        </p:txBody>
      </p:sp>
      <p:sp>
        <p:nvSpPr>
          <p:cNvPr id="3" name="Date Placeholder 2"/>
          <p:cNvSpPr>
            <a:spLocks noGrp="1"/>
          </p:cNvSpPr>
          <p:nvPr>
            <p:ph type="dt" sz="half" idx="10"/>
          </p:nvPr>
        </p:nvSpPr>
        <p:spPr/>
        <p:txBody>
          <a:bodyPr/>
          <a:lstStyle/>
          <a:p>
            <a:pPr>
              <a:defRPr/>
            </a:pPr>
            <a:fld id="{380AC8A3-047C-7E48-A9F0-F44977F738C2}" type="datetime1">
              <a:rPr lang="en-US" smtClean="0"/>
              <a:t>8/29/12</a:t>
            </a:fld>
            <a:endParaRPr lang="en-US" dirty="0"/>
          </a:p>
        </p:txBody>
      </p:sp>
      <p:sp>
        <p:nvSpPr>
          <p:cNvPr id="4" name="Footer Placeholder 3"/>
          <p:cNvSpPr>
            <a:spLocks noGrp="1"/>
          </p:cNvSpPr>
          <p:nvPr>
            <p:ph type="ftr" sz="quarter" idx="11"/>
          </p:nvPr>
        </p:nvSpPr>
        <p:spPr/>
        <p:txBody>
          <a:bodyPr/>
          <a:lstStyle/>
          <a:p>
            <a:pPr>
              <a:defRPr/>
            </a:pPr>
            <a:r>
              <a:rPr lang="en-US" smtClean="0"/>
              <a:t>cs598LVK</a:t>
            </a:r>
            <a:endParaRPr lang="en-US" dirty="0"/>
          </a:p>
        </p:txBody>
      </p:sp>
      <p:sp>
        <p:nvSpPr>
          <p:cNvPr id="5" name="Slide Number Placeholder 4"/>
          <p:cNvSpPr>
            <a:spLocks noGrp="1"/>
          </p:cNvSpPr>
          <p:nvPr>
            <p:ph type="sldNum" sz="quarter" idx="12"/>
          </p:nvPr>
        </p:nvSpPr>
        <p:spPr/>
        <p:txBody>
          <a:bodyPr/>
          <a:lstStyle/>
          <a:p>
            <a:pPr>
              <a:defRPr/>
            </a:pPr>
            <a:fld id="{AB45D6F5-C874-4283-99EA-D93D3B58E0B5}" type="slidenum">
              <a:rPr lang="en-US" smtClean="0"/>
              <a:pPr>
                <a:defRPr/>
              </a:pPr>
              <a:t>23</a:t>
            </a:fld>
            <a:endParaRPr lang="en-US" dirty="0"/>
          </a:p>
        </p:txBody>
      </p:sp>
      <p:pic>
        <p:nvPicPr>
          <p:cNvPr id="7" name="Picture 6" descr="append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3048000"/>
            <a:ext cx="6781800" cy="3390900"/>
          </a:xfrm>
          <a:prstGeom prst="rect">
            <a:avLst/>
          </a:prstGeom>
        </p:spPr>
      </p:pic>
    </p:spTree>
    <p:extLst>
      <p:ext uri="{BB962C8B-B14F-4D97-AF65-F5344CB8AC3E}">
        <p14:creationId xmlns:p14="http://schemas.microsoft.com/office/powerpoint/2010/main" val="383058750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pPr>
              <a:defRPr/>
            </a:pPr>
            <a:fld id="{78629682-14AB-524B-B870-F81B649A5183}" type="datetime1">
              <a:rPr lang="en-US" smtClean="0"/>
              <a:t>8/29/12</a:t>
            </a:fld>
            <a:endParaRPr lang="en-US" dirty="0"/>
          </a:p>
        </p:txBody>
      </p:sp>
      <p:sp>
        <p:nvSpPr>
          <p:cNvPr id="4" name="Footer Placeholder 3"/>
          <p:cNvSpPr>
            <a:spLocks noGrp="1"/>
          </p:cNvSpPr>
          <p:nvPr>
            <p:ph type="ftr" sz="quarter" idx="11"/>
          </p:nvPr>
        </p:nvSpPr>
        <p:spPr/>
        <p:txBody>
          <a:bodyPr/>
          <a:lstStyle/>
          <a:p>
            <a:pPr>
              <a:defRPr/>
            </a:pPr>
            <a:r>
              <a:rPr lang="en-US" smtClean="0"/>
              <a:t>cs598LVK</a:t>
            </a:r>
            <a:endParaRPr lang="en-US" dirty="0"/>
          </a:p>
        </p:txBody>
      </p:sp>
      <p:sp>
        <p:nvSpPr>
          <p:cNvPr id="5" name="Slide Number Placeholder 4"/>
          <p:cNvSpPr>
            <a:spLocks noGrp="1"/>
          </p:cNvSpPr>
          <p:nvPr>
            <p:ph type="sldNum" sz="quarter" idx="12"/>
          </p:nvPr>
        </p:nvSpPr>
        <p:spPr/>
        <p:txBody>
          <a:bodyPr/>
          <a:lstStyle/>
          <a:p>
            <a:pPr>
              <a:defRPr/>
            </a:pPr>
            <a:fld id="{AB45D6F5-C874-4283-99EA-D93D3B58E0B5}" type="slidenum">
              <a:rPr lang="en-US" smtClean="0"/>
              <a:pPr>
                <a:defRPr/>
              </a:pPr>
              <a:t>24</a:t>
            </a:fld>
            <a:endParaRPr lang="en-US" dirty="0"/>
          </a:p>
        </p:txBody>
      </p:sp>
      <p:pic>
        <p:nvPicPr>
          <p:cNvPr id="6" name="anda.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752600"/>
            <a:ext cx="9144000" cy="3429000"/>
          </a:xfrm>
          <a:prstGeom prst="rect">
            <a:avLst/>
          </a:prstGeom>
        </p:spPr>
      </p:pic>
    </p:spTree>
    <p:extLst>
      <p:ext uri="{BB962C8B-B14F-4D97-AF65-F5344CB8AC3E}">
        <p14:creationId xmlns:p14="http://schemas.microsoft.com/office/powerpoint/2010/main" val="406420478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pPr>
              <a:defRPr/>
            </a:pPr>
            <a:fld id="{F6BEFC13-172B-C74A-BB80-ADA5B1AD8CE2}" type="datetime1">
              <a:rPr lang="en-US" smtClean="0"/>
              <a:t>8/29/12</a:t>
            </a:fld>
            <a:endParaRPr lang="en-US" dirty="0"/>
          </a:p>
        </p:txBody>
      </p:sp>
      <p:sp>
        <p:nvSpPr>
          <p:cNvPr id="4" name="Footer Placeholder 3"/>
          <p:cNvSpPr>
            <a:spLocks noGrp="1"/>
          </p:cNvSpPr>
          <p:nvPr>
            <p:ph type="ftr" sz="quarter" idx="11"/>
          </p:nvPr>
        </p:nvSpPr>
        <p:spPr/>
        <p:txBody>
          <a:bodyPr/>
          <a:lstStyle/>
          <a:p>
            <a:pPr>
              <a:defRPr/>
            </a:pPr>
            <a:r>
              <a:rPr lang="en-US" smtClean="0"/>
              <a:t>cs598LVK</a:t>
            </a:r>
            <a:endParaRPr lang="en-US" dirty="0"/>
          </a:p>
        </p:txBody>
      </p:sp>
      <p:sp>
        <p:nvSpPr>
          <p:cNvPr id="5" name="Slide Number Placeholder 4"/>
          <p:cNvSpPr>
            <a:spLocks noGrp="1"/>
          </p:cNvSpPr>
          <p:nvPr>
            <p:ph type="sldNum" sz="quarter" idx="12"/>
          </p:nvPr>
        </p:nvSpPr>
        <p:spPr/>
        <p:txBody>
          <a:bodyPr/>
          <a:lstStyle/>
          <a:p>
            <a:pPr>
              <a:defRPr/>
            </a:pPr>
            <a:fld id="{AB45D6F5-C874-4283-99EA-D93D3B58E0B5}" type="slidenum">
              <a:rPr lang="en-US" smtClean="0"/>
              <a:pPr>
                <a:defRPr/>
              </a:pPr>
              <a:t>25</a:t>
            </a:fld>
            <a:endParaRPr lang="en-US" dirty="0"/>
          </a:p>
        </p:txBody>
      </p:sp>
      <p:pic>
        <p:nvPicPr>
          <p:cNvPr id="6" name="Picture 5" descr="64v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499" y="673100"/>
            <a:ext cx="7982565" cy="5499100"/>
          </a:xfrm>
          <a:prstGeom prst="rect">
            <a:avLst/>
          </a:prstGeom>
        </p:spPr>
      </p:pic>
      <p:sp>
        <p:nvSpPr>
          <p:cNvPr id="8" name="TextBox 7"/>
          <p:cNvSpPr txBox="1"/>
          <p:nvPr/>
        </p:nvSpPr>
        <p:spPr>
          <a:xfrm>
            <a:off x="1600200" y="838200"/>
            <a:ext cx="6781800" cy="523220"/>
          </a:xfrm>
          <a:prstGeom prst="rect">
            <a:avLst/>
          </a:prstGeom>
          <a:solidFill>
            <a:schemeClr val="accent3">
              <a:lumMod val="20000"/>
              <a:lumOff val="80000"/>
            </a:schemeClr>
          </a:solidFill>
        </p:spPr>
        <p:txBody>
          <a:bodyPr wrap="square" rtlCol="0">
            <a:spAutoFit/>
          </a:bodyPr>
          <a:lstStyle/>
          <a:p>
            <a:r>
              <a:rPr lang="en-US" sz="2800" dirty="0" smtClean="0"/>
              <a:t>Baseline: 64 objects on 64 processors</a:t>
            </a:r>
            <a:endParaRPr lang="en-US" sz="2800" dirty="0"/>
          </a:p>
        </p:txBody>
      </p:sp>
    </p:spTree>
    <p:extLst>
      <p:ext uri="{BB962C8B-B14F-4D97-AF65-F5344CB8AC3E}">
        <p14:creationId xmlns:p14="http://schemas.microsoft.com/office/powerpoint/2010/main" val="387144021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pPr>
              <a:defRPr/>
            </a:pPr>
            <a:fld id="{0FA9D555-8516-EC43-A570-2B02649DD99C}" type="datetime1">
              <a:rPr lang="en-US" smtClean="0"/>
              <a:t>8/29/12</a:t>
            </a:fld>
            <a:endParaRPr lang="en-US" dirty="0"/>
          </a:p>
        </p:txBody>
      </p:sp>
      <p:sp>
        <p:nvSpPr>
          <p:cNvPr id="4" name="Footer Placeholder 3"/>
          <p:cNvSpPr>
            <a:spLocks noGrp="1"/>
          </p:cNvSpPr>
          <p:nvPr>
            <p:ph type="ftr" sz="quarter" idx="11"/>
          </p:nvPr>
        </p:nvSpPr>
        <p:spPr/>
        <p:txBody>
          <a:bodyPr/>
          <a:lstStyle/>
          <a:p>
            <a:pPr>
              <a:defRPr/>
            </a:pPr>
            <a:r>
              <a:rPr lang="en-US" smtClean="0"/>
              <a:t>cs598LVK</a:t>
            </a:r>
            <a:endParaRPr lang="en-US" dirty="0"/>
          </a:p>
        </p:txBody>
      </p:sp>
      <p:sp>
        <p:nvSpPr>
          <p:cNvPr id="5" name="Slide Number Placeholder 4"/>
          <p:cNvSpPr>
            <a:spLocks noGrp="1"/>
          </p:cNvSpPr>
          <p:nvPr>
            <p:ph type="sldNum" sz="quarter" idx="12"/>
          </p:nvPr>
        </p:nvSpPr>
        <p:spPr/>
        <p:txBody>
          <a:bodyPr/>
          <a:lstStyle/>
          <a:p>
            <a:pPr>
              <a:defRPr/>
            </a:pPr>
            <a:fld id="{AB45D6F5-C874-4283-99EA-D93D3B58E0B5}" type="slidenum">
              <a:rPr lang="en-US" smtClean="0"/>
              <a:pPr>
                <a:defRPr/>
              </a:pPr>
              <a:t>26</a:t>
            </a:fld>
            <a:endParaRPr lang="en-US" dirty="0"/>
          </a:p>
        </p:txBody>
      </p:sp>
      <p:pic>
        <p:nvPicPr>
          <p:cNvPr id="6" name="Picture 5" descr="64v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673100"/>
            <a:ext cx="6362700" cy="4383193"/>
          </a:xfrm>
          <a:prstGeom prst="rect">
            <a:avLst/>
          </a:prstGeom>
        </p:spPr>
      </p:pic>
      <p:pic>
        <p:nvPicPr>
          <p:cNvPr id="7" name="Picture 6" descr="1024v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 y="673100"/>
            <a:ext cx="8001000" cy="5511800"/>
          </a:xfrm>
          <a:prstGeom prst="rect">
            <a:avLst/>
          </a:prstGeom>
        </p:spPr>
      </p:pic>
      <p:sp>
        <p:nvSpPr>
          <p:cNvPr id="8" name="TextBox 7"/>
          <p:cNvSpPr txBox="1"/>
          <p:nvPr/>
        </p:nvSpPr>
        <p:spPr>
          <a:xfrm>
            <a:off x="1295400" y="417493"/>
            <a:ext cx="7696200" cy="954107"/>
          </a:xfrm>
          <a:prstGeom prst="rect">
            <a:avLst/>
          </a:prstGeom>
          <a:solidFill>
            <a:schemeClr val="accent3">
              <a:lumMod val="20000"/>
              <a:lumOff val="80000"/>
            </a:schemeClr>
          </a:solidFill>
        </p:spPr>
        <p:txBody>
          <a:bodyPr wrap="square" rtlCol="0">
            <a:spAutoFit/>
          </a:bodyPr>
          <a:lstStyle/>
          <a:p>
            <a:r>
              <a:rPr lang="en-US" sz="2800" dirty="0" smtClean="0"/>
              <a:t>Over-decomposition: 1024 objects on 64 processors: </a:t>
            </a:r>
          </a:p>
          <a:p>
            <a:r>
              <a:rPr lang="en-US" sz="2800" dirty="0"/>
              <a:t>B</a:t>
            </a:r>
            <a:r>
              <a:rPr lang="en-US" sz="2800" dirty="0" smtClean="0"/>
              <a:t>enefits from communication/computation overlap</a:t>
            </a:r>
            <a:endParaRPr lang="en-US" sz="2800" dirty="0"/>
          </a:p>
        </p:txBody>
      </p:sp>
    </p:spTree>
    <p:extLst>
      <p:ext uri="{BB962C8B-B14F-4D97-AF65-F5344CB8AC3E}">
        <p14:creationId xmlns:p14="http://schemas.microsoft.com/office/powerpoint/2010/main" val="382915479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fld id="{7A12C0BD-151D-8E4B-A4E6-5925D94E7B31}" type="datetime1">
              <a:rPr lang="en-US" smtClean="0"/>
              <a:t>8/29/12</a:t>
            </a:fld>
            <a:endParaRPr lang="en-US" dirty="0"/>
          </a:p>
        </p:txBody>
      </p:sp>
      <p:sp>
        <p:nvSpPr>
          <p:cNvPr id="4" name="Footer Placeholder 3"/>
          <p:cNvSpPr>
            <a:spLocks noGrp="1"/>
          </p:cNvSpPr>
          <p:nvPr>
            <p:ph type="ftr" sz="quarter" idx="11"/>
          </p:nvPr>
        </p:nvSpPr>
        <p:spPr/>
        <p:txBody>
          <a:bodyPr/>
          <a:lstStyle/>
          <a:p>
            <a:pPr>
              <a:defRPr/>
            </a:pPr>
            <a:r>
              <a:rPr lang="en-US" smtClean="0"/>
              <a:t>cs598LVK</a:t>
            </a:r>
            <a:endParaRPr lang="en-US" dirty="0"/>
          </a:p>
        </p:txBody>
      </p:sp>
      <p:sp>
        <p:nvSpPr>
          <p:cNvPr id="5" name="Slide Number Placeholder 4"/>
          <p:cNvSpPr>
            <a:spLocks noGrp="1"/>
          </p:cNvSpPr>
          <p:nvPr>
            <p:ph type="sldNum" sz="quarter" idx="12"/>
          </p:nvPr>
        </p:nvSpPr>
        <p:spPr/>
        <p:txBody>
          <a:bodyPr/>
          <a:lstStyle/>
          <a:p>
            <a:pPr>
              <a:defRPr/>
            </a:pPr>
            <a:fld id="{AB45D6F5-C874-4283-99EA-D93D3B58E0B5}" type="slidenum">
              <a:rPr lang="en-US" smtClean="0"/>
              <a:pPr>
                <a:defRPr/>
              </a:pPr>
              <a:t>27</a:t>
            </a:fld>
            <a:endParaRPr lang="en-US" dirty="0"/>
          </a:p>
        </p:txBody>
      </p:sp>
      <p:pic>
        <p:nvPicPr>
          <p:cNvPr id="6" name="Picture 5" descr="1024vp_SFC2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673100"/>
            <a:ext cx="8001000" cy="5511800"/>
          </a:xfrm>
          <a:prstGeom prst="rect">
            <a:avLst/>
          </a:prstGeom>
        </p:spPr>
      </p:pic>
      <p:sp>
        <p:nvSpPr>
          <p:cNvPr id="7" name="TextBox 6"/>
          <p:cNvSpPr txBox="1"/>
          <p:nvPr/>
        </p:nvSpPr>
        <p:spPr>
          <a:xfrm>
            <a:off x="1752600" y="417493"/>
            <a:ext cx="6781800" cy="954107"/>
          </a:xfrm>
          <a:prstGeom prst="rect">
            <a:avLst/>
          </a:prstGeom>
          <a:solidFill>
            <a:schemeClr val="accent3">
              <a:lumMod val="20000"/>
              <a:lumOff val="80000"/>
            </a:schemeClr>
          </a:solidFill>
        </p:spPr>
        <p:txBody>
          <a:bodyPr wrap="square" rtlCol="0">
            <a:spAutoFit/>
          </a:bodyPr>
          <a:lstStyle/>
          <a:p>
            <a:r>
              <a:rPr lang="en-US" sz="2800" dirty="0" smtClean="0"/>
              <a:t>With Load Balancing: </a:t>
            </a:r>
          </a:p>
          <a:p>
            <a:r>
              <a:rPr lang="en-US" sz="2800" dirty="0" smtClean="0"/>
              <a:t>1024 objects on 64 processors</a:t>
            </a:r>
            <a:endParaRPr lang="en-US" sz="2800" dirty="0"/>
          </a:p>
        </p:txBody>
      </p:sp>
      <p:graphicFrame>
        <p:nvGraphicFramePr>
          <p:cNvPr id="8" name="Table 7"/>
          <p:cNvGraphicFramePr>
            <a:graphicFrameLocks noGrp="1"/>
          </p:cNvGraphicFramePr>
          <p:nvPr>
            <p:extLst>
              <p:ext uri="{D42A27DB-BD31-4B8C-83A1-F6EECF244321}">
                <p14:modId xmlns:p14="http://schemas.microsoft.com/office/powerpoint/2010/main" val="1551794833"/>
              </p:ext>
            </p:extLst>
          </p:nvPr>
        </p:nvGraphicFramePr>
        <p:xfrm>
          <a:off x="1600200" y="3276600"/>
          <a:ext cx="6477001" cy="1112520"/>
        </p:xfrm>
        <a:graphic>
          <a:graphicData uri="http://schemas.openxmlformats.org/drawingml/2006/table">
            <a:tbl>
              <a:tblPr firstRow="1" bandRow="1">
                <a:tableStyleId>{5C22544A-7EE6-4342-B048-85BDC9FD1C3A}</a:tableStyleId>
              </a:tblPr>
              <a:tblGrid>
                <a:gridCol w="3805238"/>
                <a:gridCol w="2671763"/>
              </a:tblGrid>
              <a:tr h="370840">
                <a:tc>
                  <a:txBody>
                    <a:bodyPr/>
                    <a:lstStyle/>
                    <a:p>
                      <a:r>
                        <a:rPr lang="en-US" dirty="0" smtClean="0">
                          <a:solidFill>
                            <a:srgbClr val="000000"/>
                          </a:solidFill>
                        </a:rPr>
                        <a:t>No </a:t>
                      </a:r>
                      <a:r>
                        <a:rPr lang="en-US" dirty="0" err="1" smtClean="0">
                          <a:solidFill>
                            <a:srgbClr val="000000"/>
                          </a:solidFill>
                        </a:rPr>
                        <a:t>overdecomp</a:t>
                      </a:r>
                      <a:r>
                        <a:rPr lang="en-US" baseline="0" dirty="0" smtClean="0">
                          <a:solidFill>
                            <a:srgbClr val="000000"/>
                          </a:solidFill>
                        </a:rPr>
                        <a:t> (64 threads)</a:t>
                      </a:r>
                      <a:endParaRPr lang="en-US" dirty="0">
                        <a:solidFill>
                          <a:srgbClr val="000000"/>
                        </a:solidFill>
                      </a:endParaRPr>
                    </a:p>
                  </a:txBody>
                  <a:tcPr>
                    <a:solidFill>
                      <a:schemeClr val="accent1">
                        <a:lumMod val="20000"/>
                        <a:lumOff val="80000"/>
                      </a:schemeClr>
                    </a:solidFill>
                  </a:tcPr>
                </a:tc>
                <a:tc>
                  <a:txBody>
                    <a:bodyPr/>
                    <a:lstStyle/>
                    <a:p>
                      <a:r>
                        <a:rPr lang="en-US" dirty="0" smtClean="0">
                          <a:solidFill>
                            <a:srgbClr val="000000"/>
                          </a:solidFill>
                        </a:rPr>
                        <a:t>4988 sec</a:t>
                      </a:r>
                      <a:endParaRPr lang="en-US" dirty="0">
                        <a:solidFill>
                          <a:srgbClr val="000000"/>
                        </a:solidFill>
                      </a:endParaRPr>
                    </a:p>
                  </a:txBody>
                  <a:tcPr>
                    <a:solidFill>
                      <a:schemeClr val="accent4">
                        <a:lumMod val="20000"/>
                        <a:lumOff val="80000"/>
                      </a:schemeClr>
                    </a:solidFill>
                  </a:tcPr>
                </a:tc>
              </a:tr>
              <a:tr h="370840">
                <a:tc>
                  <a:txBody>
                    <a:bodyPr/>
                    <a:lstStyle/>
                    <a:p>
                      <a:r>
                        <a:rPr lang="en-US" dirty="0" err="1" smtClean="0"/>
                        <a:t>Overdecomp</a:t>
                      </a:r>
                      <a:r>
                        <a:rPr lang="en-US" dirty="0" smtClean="0"/>
                        <a:t> into 1024 threads</a:t>
                      </a:r>
                      <a:endParaRPr lang="en-US" dirty="0"/>
                    </a:p>
                  </a:txBody>
                  <a:tcPr/>
                </a:tc>
                <a:tc>
                  <a:txBody>
                    <a:bodyPr/>
                    <a:lstStyle/>
                    <a:p>
                      <a:r>
                        <a:rPr lang="en-US" dirty="0" smtClean="0"/>
                        <a:t>3713 sec</a:t>
                      </a:r>
                      <a:endParaRPr lang="en-US" dirty="0"/>
                    </a:p>
                  </a:txBody>
                  <a:tcPr/>
                </a:tc>
              </a:tr>
              <a:tr h="370840">
                <a:tc>
                  <a:txBody>
                    <a:bodyPr/>
                    <a:lstStyle/>
                    <a:p>
                      <a:r>
                        <a:rPr lang="en-US" dirty="0" smtClean="0"/>
                        <a:t>Load balancing (1024 threads)</a:t>
                      </a:r>
                      <a:endParaRPr lang="en-US" dirty="0"/>
                    </a:p>
                  </a:txBody>
                  <a:tcPr/>
                </a:tc>
                <a:tc>
                  <a:txBody>
                    <a:bodyPr/>
                    <a:lstStyle/>
                    <a:p>
                      <a:r>
                        <a:rPr lang="en-US" dirty="0" smtClean="0"/>
                        <a:t>3367</a:t>
                      </a:r>
                      <a:r>
                        <a:rPr lang="en-US" baseline="0" dirty="0" smtClean="0"/>
                        <a:t> sec</a:t>
                      </a:r>
                      <a:endParaRPr lang="en-US" dirty="0"/>
                    </a:p>
                  </a:txBody>
                  <a:tcPr/>
                </a:tc>
              </a:tr>
            </a:tbl>
          </a:graphicData>
        </a:graphic>
      </p:graphicFrame>
    </p:spTree>
    <p:extLst>
      <p:ext uri="{BB962C8B-B14F-4D97-AF65-F5344CB8AC3E}">
        <p14:creationId xmlns:p14="http://schemas.microsoft.com/office/powerpoint/2010/main" val="296248432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6" name="Text Box 6"/>
          <p:cNvSpPr txBox="1">
            <a:spLocks noChangeArrowheads="1"/>
          </p:cNvSpPr>
          <p:nvPr/>
        </p:nvSpPr>
        <p:spPr bwMode="auto">
          <a:xfrm>
            <a:off x="762000" y="533400"/>
            <a:ext cx="7696200" cy="3785652"/>
          </a:xfrm>
          <a:prstGeom prst="rect">
            <a:avLst/>
          </a:prstGeom>
          <a:solidFill>
            <a:srgbClr val="CCFFFF"/>
          </a:solidFill>
          <a:ln w="9525">
            <a:noFill/>
            <a:miter lim="800000"/>
            <a:headEnd/>
            <a:tailEnd/>
          </a:ln>
        </p:spPr>
        <p:txBody>
          <a:bodyPr wrap="square">
            <a:spAutoFit/>
          </a:bodyPr>
          <a:lstStyle/>
          <a:p>
            <a:pPr algn="ctr">
              <a:spcBef>
                <a:spcPct val="50000"/>
              </a:spcBef>
            </a:pPr>
            <a:r>
              <a:rPr lang="en-US" sz="3600" dirty="0">
                <a:solidFill>
                  <a:schemeClr val="accent3">
                    <a:lumMod val="50000"/>
                  </a:schemeClr>
                </a:solidFill>
                <a:latin typeface="+mn-lt"/>
              </a:rPr>
              <a:t>Principle of </a:t>
            </a:r>
            <a:r>
              <a:rPr lang="en-US" sz="3600" dirty="0" smtClean="0">
                <a:solidFill>
                  <a:schemeClr val="accent3">
                    <a:lumMod val="50000"/>
                  </a:schemeClr>
                </a:solidFill>
                <a:latin typeface="+mn-lt"/>
              </a:rPr>
              <a:t>Persistence</a:t>
            </a:r>
            <a:endParaRPr lang="en-US" sz="3600" dirty="0">
              <a:solidFill>
                <a:schemeClr val="accent3">
                  <a:lumMod val="50000"/>
                </a:schemeClr>
              </a:solidFill>
              <a:latin typeface="+mn-lt"/>
            </a:endParaRPr>
          </a:p>
          <a:p>
            <a:pPr marL="457200" indent="-457200">
              <a:spcBef>
                <a:spcPct val="50000"/>
              </a:spcBef>
              <a:buFont typeface="Arial"/>
              <a:buChar char="•"/>
            </a:pPr>
            <a:r>
              <a:rPr lang="en-US" dirty="0" smtClean="0">
                <a:solidFill>
                  <a:schemeClr val="bg2">
                    <a:lumMod val="10000"/>
                  </a:schemeClr>
                </a:solidFill>
                <a:latin typeface="+mn-lt"/>
              </a:rPr>
              <a:t>Once the computation is expressed in terms of its natural (</a:t>
            </a:r>
            <a:r>
              <a:rPr lang="en-US" dirty="0" err="1" smtClean="0">
                <a:solidFill>
                  <a:schemeClr val="bg2">
                    <a:lumMod val="10000"/>
                  </a:schemeClr>
                </a:solidFill>
                <a:latin typeface="+mn-lt"/>
              </a:rPr>
              <a:t>migratable</a:t>
            </a:r>
            <a:r>
              <a:rPr lang="en-US" dirty="0" smtClean="0">
                <a:solidFill>
                  <a:schemeClr val="bg2">
                    <a:lumMod val="10000"/>
                  </a:schemeClr>
                </a:solidFill>
                <a:latin typeface="+mn-lt"/>
              </a:rPr>
              <a:t>) objects</a:t>
            </a:r>
          </a:p>
          <a:p>
            <a:pPr marL="457200" indent="-457200">
              <a:spcBef>
                <a:spcPct val="50000"/>
              </a:spcBef>
              <a:buFont typeface="Arial"/>
              <a:buChar char="•"/>
            </a:pPr>
            <a:r>
              <a:rPr lang="en-US" i="1" dirty="0" smtClean="0">
                <a:latin typeface="+mn-lt"/>
              </a:rPr>
              <a:t>Computational </a:t>
            </a:r>
            <a:r>
              <a:rPr lang="en-US" i="1" dirty="0">
                <a:latin typeface="+mn-lt"/>
              </a:rPr>
              <a:t>loads and communication patterns </a:t>
            </a:r>
            <a:r>
              <a:rPr lang="en-US" i="1" u="sng" dirty="0">
                <a:latin typeface="+mn-lt"/>
              </a:rPr>
              <a:t>tend </a:t>
            </a:r>
            <a:r>
              <a:rPr lang="en-US" i="1" u="sng" dirty="0" smtClean="0">
                <a:latin typeface="+mn-lt"/>
              </a:rPr>
              <a:t>to</a:t>
            </a:r>
            <a:r>
              <a:rPr lang="en-US" i="1" dirty="0" smtClean="0">
                <a:latin typeface="+mn-lt"/>
              </a:rPr>
              <a:t> persist</a:t>
            </a:r>
            <a:r>
              <a:rPr lang="en-US" i="1" dirty="0">
                <a:latin typeface="+mn-lt"/>
              </a:rPr>
              <a:t>, even in dynamic </a:t>
            </a:r>
            <a:r>
              <a:rPr lang="en-US" i="1" dirty="0" smtClean="0">
                <a:latin typeface="+mn-lt"/>
              </a:rPr>
              <a:t>computations</a:t>
            </a:r>
            <a:endParaRPr lang="en-US" i="1" u="sng" dirty="0">
              <a:latin typeface="+mn-lt"/>
            </a:endParaRPr>
          </a:p>
          <a:p>
            <a:pPr marL="457200" indent="-457200">
              <a:spcBef>
                <a:spcPct val="50000"/>
              </a:spcBef>
              <a:buFont typeface="Arial"/>
              <a:buChar char="•"/>
            </a:pPr>
            <a:r>
              <a:rPr lang="en-US" dirty="0">
                <a:solidFill>
                  <a:schemeClr val="bg2">
                    <a:lumMod val="10000"/>
                  </a:schemeClr>
                </a:solidFill>
                <a:latin typeface="+mn-lt"/>
              </a:rPr>
              <a:t>So, recent past is a good predictor of near future</a:t>
            </a:r>
          </a:p>
        </p:txBody>
      </p:sp>
      <p:sp>
        <p:nvSpPr>
          <p:cNvPr id="9" name="Date Placeholder 8"/>
          <p:cNvSpPr>
            <a:spLocks noGrp="1"/>
          </p:cNvSpPr>
          <p:nvPr>
            <p:ph type="dt" sz="half" idx="10"/>
          </p:nvPr>
        </p:nvSpPr>
        <p:spPr/>
        <p:txBody>
          <a:bodyPr/>
          <a:lstStyle/>
          <a:p>
            <a:fld id="{93F683FE-A9AE-2849-8A5D-6033170B14C4}" type="datetime1">
              <a:rPr lang="en-US" smtClean="0"/>
              <a:t>8/29/12</a:t>
            </a:fld>
            <a:endParaRPr lang="en-US" dirty="0"/>
          </a:p>
        </p:txBody>
      </p:sp>
      <p:sp>
        <p:nvSpPr>
          <p:cNvPr id="11" name="Footer Placeholder 4"/>
          <p:cNvSpPr>
            <a:spLocks noGrp="1"/>
          </p:cNvSpPr>
          <p:nvPr>
            <p:ph type="ftr" sz="quarter" idx="11"/>
          </p:nvPr>
        </p:nvSpPr>
        <p:spPr/>
        <p:txBody>
          <a:bodyPr/>
          <a:lstStyle/>
          <a:p>
            <a:r>
              <a:rPr lang="en-US" smtClean="0"/>
              <a:t>cs598LVK</a:t>
            </a:r>
            <a:endParaRPr lang="en-US" dirty="0" smtClean="0"/>
          </a:p>
        </p:txBody>
      </p:sp>
      <p:sp>
        <p:nvSpPr>
          <p:cNvPr id="10" name="Slide Number Placeholder 9"/>
          <p:cNvSpPr>
            <a:spLocks noGrp="1"/>
          </p:cNvSpPr>
          <p:nvPr>
            <p:ph type="sldNum" sz="quarter" idx="12"/>
          </p:nvPr>
        </p:nvSpPr>
        <p:spPr/>
        <p:txBody>
          <a:bodyPr/>
          <a:lstStyle/>
          <a:p>
            <a:fld id="{BFFC72E0-3E7F-4709-B8DF-5EC8A0346E37}" type="slidenum">
              <a:rPr lang="en-US" smtClean="0"/>
              <a:pPr/>
              <a:t>28</a:t>
            </a:fld>
            <a:endParaRPr lang="en-US" dirty="0"/>
          </a:p>
        </p:txBody>
      </p:sp>
      <p:sp>
        <p:nvSpPr>
          <p:cNvPr id="2" name="TextBox 1"/>
          <p:cNvSpPr txBox="1"/>
          <p:nvPr/>
        </p:nvSpPr>
        <p:spPr>
          <a:xfrm>
            <a:off x="1524000" y="4876800"/>
            <a:ext cx="6400800" cy="1384995"/>
          </a:xfrm>
          <a:prstGeom prst="rect">
            <a:avLst/>
          </a:prstGeom>
          <a:solidFill>
            <a:schemeClr val="accent3">
              <a:lumMod val="20000"/>
              <a:lumOff val="80000"/>
            </a:schemeClr>
          </a:solidFill>
        </p:spPr>
        <p:txBody>
          <a:bodyPr wrap="square" rtlCol="0">
            <a:spAutoFit/>
          </a:bodyPr>
          <a:lstStyle/>
          <a:p>
            <a:r>
              <a:rPr lang="en-US" sz="2800" dirty="0" smtClean="0"/>
              <a:t>In spite of increase in irregularity and </a:t>
            </a:r>
            <a:r>
              <a:rPr lang="en-US" sz="2800" dirty="0" err="1" smtClean="0"/>
              <a:t>adaptivity</a:t>
            </a:r>
            <a:r>
              <a:rPr lang="en-US" sz="2800" dirty="0" smtClean="0"/>
              <a:t>, this principle still applies at exascale, and is our main friend.</a:t>
            </a:r>
            <a:endParaRPr lang="en-US" sz="2800"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a:xfrm>
            <a:off x="0" y="274638"/>
            <a:ext cx="9144000" cy="1143000"/>
          </a:xfrm>
        </p:spPr>
        <p:txBody>
          <a:bodyPr>
            <a:normAutofit/>
          </a:bodyPr>
          <a:lstStyle/>
          <a:p>
            <a:r>
              <a:rPr lang="en-US" dirty="0" smtClean="0"/>
              <a:t>Measurement-based Load Balancing</a:t>
            </a:r>
          </a:p>
        </p:txBody>
      </p:sp>
      <p:sp>
        <p:nvSpPr>
          <p:cNvPr id="28" name="Date Placeholder 27"/>
          <p:cNvSpPr>
            <a:spLocks noGrp="1"/>
          </p:cNvSpPr>
          <p:nvPr>
            <p:ph type="dt" sz="half" idx="10"/>
          </p:nvPr>
        </p:nvSpPr>
        <p:spPr/>
        <p:txBody>
          <a:bodyPr/>
          <a:lstStyle/>
          <a:p>
            <a:fld id="{995FD700-B092-CA46-B079-2F5616DAC69D}" type="datetime1">
              <a:rPr lang="en-US" smtClean="0"/>
              <a:t>8/29/12</a:t>
            </a:fld>
            <a:endParaRPr lang="en-US" dirty="0"/>
          </a:p>
        </p:txBody>
      </p:sp>
      <p:sp>
        <p:nvSpPr>
          <p:cNvPr id="42011" name="Footer Placeholder 26"/>
          <p:cNvSpPr>
            <a:spLocks noGrp="1"/>
          </p:cNvSpPr>
          <p:nvPr>
            <p:ph type="ftr" sz="quarter" idx="11"/>
          </p:nvPr>
        </p:nvSpPr>
        <p:spPr/>
        <p:txBody>
          <a:bodyPr/>
          <a:lstStyle/>
          <a:p>
            <a:r>
              <a:rPr lang="en-US" smtClean="0"/>
              <a:t>cs598LVK</a:t>
            </a:r>
            <a:endParaRPr lang="en-US" dirty="0" smtClean="0"/>
          </a:p>
        </p:txBody>
      </p:sp>
      <p:sp>
        <p:nvSpPr>
          <p:cNvPr id="29" name="Slide Number Placeholder 28"/>
          <p:cNvSpPr>
            <a:spLocks noGrp="1"/>
          </p:cNvSpPr>
          <p:nvPr>
            <p:ph type="sldNum" sz="quarter" idx="12"/>
          </p:nvPr>
        </p:nvSpPr>
        <p:spPr/>
        <p:txBody>
          <a:bodyPr/>
          <a:lstStyle/>
          <a:p>
            <a:fld id="{AB45D6F5-C874-4283-99EA-D93D3B58E0B5}" type="slidenum">
              <a:rPr lang="en-US" smtClean="0"/>
              <a:pPr/>
              <a:t>29</a:t>
            </a:fld>
            <a:endParaRPr lang="en-US" dirty="0"/>
          </a:p>
        </p:txBody>
      </p:sp>
      <p:sp>
        <p:nvSpPr>
          <p:cNvPr id="41988" name="Line 3"/>
          <p:cNvSpPr>
            <a:spLocks noChangeShapeType="1"/>
          </p:cNvSpPr>
          <p:nvPr/>
        </p:nvSpPr>
        <p:spPr bwMode="auto">
          <a:xfrm>
            <a:off x="762000" y="3581400"/>
            <a:ext cx="7772400" cy="0"/>
          </a:xfrm>
          <a:prstGeom prst="line">
            <a:avLst/>
          </a:prstGeom>
          <a:noFill/>
          <a:ln w="9525">
            <a:noFill/>
            <a:round/>
            <a:headEnd/>
            <a:tailEnd/>
          </a:ln>
        </p:spPr>
        <p:txBody>
          <a:bodyPr>
            <a:spAutoFit/>
          </a:bodyPr>
          <a:lstStyle/>
          <a:p>
            <a:endParaRPr lang="en-US"/>
          </a:p>
        </p:txBody>
      </p:sp>
      <p:sp>
        <p:nvSpPr>
          <p:cNvPr id="41989" name="Line 4"/>
          <p:cNvSpPr>
            <a:spLocks noChangeShapeType="1"/>
          </p:cNvSpPr>
          <p:nvPr/>
        </p:nvSpPr>
        <p:spPr bwMode="auto">
          <a:xfrm>
            <a:off x="1066800" y="3429000"/>
            <a:ext cx="7391400" cy="0"/>
          </a:xfrm>
          <a:prstGeom prst="line">
            <a:avLst/>
          </a:prstGeom>
          <a:noFill/>
          <a:ln w="9525">
            <a:solidFill>
              <a:schemeClr val="tx2"/>
            </a:solidFill>
            <a:round/>
            <a:headEnd/>
            <a:tailEnd/>
          </a:ln>
        </p:spPr>
        <p:txBody>
          <a:bodyPr>
            <a:spAutoFit/>
          </a:bodyPr>
          <a:lstStyle/>
          <a:p>
            <a:endParaRPr lang="en-US"/>
          </a:p>
        </p:txBody>
      </p:sp>
      <p:sp>
        <p:nvSpPr>
          <p:cNvPr id="41990" name="Rectangle 5"/>
          <p:cNvSpPr>
            <a:spLocks noChangeArrowheads="1"/>
          </p:cNvSpPr>
          <p:nvPr/>
        </p:nvSpPr>
        <p:spPr bwMode="auto">
          <a:xfrm>
            <a:off x="1524000" y="3048000"/>
            <a:ext cx="381000" cy="381000"/>
          </a:xfrm>
          <a:prstGeom prst="rect">
            <a:avLst/>
          </a:prstGeom>
          <a:solidFill>
            <a:schemeClr val="accent1"/>
          </a:solidFill>
          <a:ln w="9525">
            <a:noFill/>
            <a:miter lim="800000"/>
            <a:headEnd/>
            <a:tailEnd/>
          </a:ln>
        </p:spPr>
        <p:txBody>
          <a:bodyPr anchor="ctr">
            <a:spAutoFit/>
          </a:bodyPr>
          <a:lstStyle/>
          <a:p>
            <a:endParaRPr lang="en-US"/>
          </a:p>
        </p:txBody>
      </p:sp>
      <p:sp>
        <p:nvSpPr>
          <p:cNvPr id="41991" name="Rectangle 6"/>
          <p:cNvSpPr>
            <a:spLocks noChangeArrowheads="1"/>
          </p:cNvSpPr>
          <p:nvPr/>
        </p:nvSpPr>
        <p:spPr bwMode="auto">
          <a:xfrm>
            <a:off x="1905000" y="3048000"/>
            <a:ext cx="304800" cy="381000"/>
          </a:xfrm>
          <a:prstGeom prst="rect">
            <a:avLst/>
          </a:prstGeom>
          <a:solidFill>
            <a:srgbClr val="FF0000"/>
          </a:solidFill>
          <a:ln w="9525">
            <a:noFill/>
            <a:miter lim="800000"/>
            <a:headEnd/>
            <a:tailEnd/>
          </a:ln>
        </p:spPr>
        <p:txBody>
          <a:bodyPr wrap="none" anchor="ctr">
            <a:spAutoFit/>
          </a:bodyPr>
          <a:lstStyle/>
          <a:p>
            <a:endParaRPr lang="en-US"/>
          </a:p>
        </p:txBody>
      </p:sp>
      <p:sp>
        <p:nvSpPr>
          <p:cNvPr id="41992" name="Rectangle 7"/>
          <p:cNvSpPr>
            <a:spLocks noChangeArrowheads="1"/>
          </p:cNvSpPr>
          <p:nvPr/>
        </p:nvSpPr>
        <p:spPr bwMode="auto">
          <a:xfrm>
            <a:off x="2209800" y="3200400"/>
            <a:ext cx="838200" cy="228600"/>
          </a:xfrm>
          <a:prstGeom prst="rect">
            <a:avLst/>
          </a:prstGeom>
          <a:solidFill>
            <a:srgbClr val="CC99FF"/>
          </a:solidFill>
          <a:ln w="9525">
            <a:noFill/>
            <a:miter lim="800000"/>
            <a:headEnd/>
            <a:tailEnd/>
          </a:ln>
        </p:spPr>
        <p:txBody>
          <a:bodyPr anchor="ctr">
            <a:spAutoFit/>
          </a:bodyPr>
          <a:lstStyle/>
          <a:p>
            <a:endParaRPr lang="en-US"/>
          </a:p>
        </p:txBody>
      </p:sp>
      <p:sp>
        <p:nvSpPr>
          <p:cNvPr id="41993" name="Rectangle 8"/>
          <p:cNvSpPr>
            <a:spLocks noChangeArrowheads="1"/>
          </p:cNvSpPr>
          <p:nvPr/>
        </p:nvSpPr>
        <p:spPr bwMode="auto">
          <a:xfrm>
            <a:off x="3048000" y="3048000"/>
            <a:ext cx="304800" cy="381000"/>
          </a:xfrm>
          <a:prstGeom prst="rect">
            <a:avLst/>
          </a:prstGeom>
          <a:solidFill>
            <a:srgbClr val="FF0000"/>
          </a:solidFill>
          <a:ln w="9525">
            <a:noFill/>
            <a:miter lim="800000"/>
            <a:headEnd/>
            <a:tailEnd/>
          </a:ln>
        </p:spPr>
        <p:txBody>
          <a:bodyPr wrap="none" anchor="ctr">
            <a:spAutoFit/>
          </a:bodyPr>
          <a:lstStyle/>
          <a:p>
            <a:endParaRPr lang="en-US"/>
          </a:p>
        </p:txBody>
      </p:sp>
      <p:sp>
        <p:nvSpPr>
          <p:cNvPr id="41994" name="Rectangle 9"/>
          <p:cNvSpPr>
            <a:spLocks noChangeArrowheads="1"/>
          </p:cNvSpPr>
          <p:nvPr/>
        </p:nvSpPr>
        <p:spPr bwMode="auto">
          <a:xfrm>
            <a:off x="3352800" y="3200400"/>
            <a:ext cx="457200" cy="228600"/>
          </a:xfrm>
          <a:prstGeom prst="rect">
            <a:avLst/>
          </a:prstGeom>
          <a:solidFill>
            <a:schemeClr val="tx2"/>
          </a:solidFill>
          <a:ln w="9525">
            <a:noFill/>
            <a:miter lim="800000"/>
            <a:headEnd/>
            <a:tailEnd/>
          </a:ln>
        </p:spPr>
        <p:txBody>
          <a:bodyPr anchor="ctr">
            <a:spAutoFit/>
          </a:bodyPr>
          <a:lstStyle/>
          <a:p>
            <a:endParaRPr lang="en-US"/>
          </a:p>
        </p:txBody>
      </p:sp>
      <p:sp>
        <p:nvSpPr>
          <p:cNvPr id="41995" name="Rectangle 10"/>
          <p:cNvSpPr>
            <a:spLocks noChangeArrowheads="1"/>
          </p:cNvSpPr>
          <p:nvPr/>
        </p:nvSpPr>
        <p:spPr bwMode="auto">
          <a:xfrm>
            <a:off x="3810000" y="3048000"/>
            <a:ext cx="2057400" cy="381000"/>
          </a:xfrm>
          <a:prstGeom prst="rect">
            <a:avLst/>
          </a:prstGeom>
          <a:solidFill>
            <a:schemeClr val="accent1"/>
          </a:solidFill>
          <a:ln w="9525">
            <a:noFill/>
            <a:miter lim="800000"/>
            <a:headEnd/>
            <a:tailEnd/>
          </a:ln>
        </p:spPr>
        <p:txBody>
          <a:bodyPr wrap="none" anchor="ctr">
            <a:spAutoFit/>
          </a:bodyPr>
          <a:lstStyle/>
          <a:p>
            <a:endParaRPr lang="en-US"/>
          </a:p>
        </p:txBody>
      </p:sp>
      <p:sp>
        <p:nvSpPr>
          <p:cNvPr id="41996" name="Text Box 11"/>
          <p:cNvSpPr txBox="1">
            <a:spLocks noChangeArrowheads="1"/>
          </p:cNvSpPr>
          <p:nvPr/>
        </p:nvSpPr>
        <p:spPr bwMode="auto">
          <a:xfrm>
            <a:off x="228600" y="1447800"/>
            <a:ext cx="2057400" cy="822325"/>
          </a:xfrm>
          <a:prstGeom prst="rect">
            <a:avLst/>
          </a:prstGeom>
          <a:solidFill>
            <a:schemeClr val="accent1"/>
          </a:solidFill>
          <a:ln w="9525">
            <a:noFill/>
            <a:miter lim="800000"/>
            <a:headEnd/>
            <a:tailEnd/>
          </a:ln>
        </p:spPr>
        <p:txBody>
          <a:bodyPr>
            <a:spAutoFit/>
          </a:bodyPr>
          <a:lstStyle/>
          <a:p>
            <a:pPr>
              <a:spcBef>
                <a:spcPct val="50000"/>
              </a:spcBef>
            </a:pPr>
            <a:r>
              <a:rPr lang="en-US"/>
              <a:t>Regular Timesteps</a:t>
            </a:r>
          </a:p>
        </p:txBody>
      </p:sp>
      <p:sp>
        <p:nvSpPr>
          <p:cNvPr id="41997" name="Text Box 12"/>
          <p:cNvSpPr txBox="1">
            <a:spLocks noChangeArrowheads="1"/>
          </p:cNvSpPr>
          <p:nvPr/>
        </p:nvSpPr>
        <p:spPr bwMode="auto">
          <a:xfrm>
            <a:off x="609600" y="4191000"/>
            <a:ext cx="1981200" cy="822325"/>
          </a:xfrm>
          <a:prstGeom prst="rect">
            <a:avLst/>
          </a:prstGeom>
          <a:solidFill>
            <a:schemeClr val="hlink"/>
          </a:solidFill>
          <a:ln w="9525">
            <a:noFill/>
            <a:miter lim="800000"/>
            <a:headEnd/>
            <a:tailEnd/>
          </a:ln>
        </p:spPr>
        <p:txBody>
          <a:bodyPr>
            <a:spAutoFit/>
          </a:bodyPr>
          <a:lstStyle/>
          <a:p>
            <a:pPr>
              <a:spcBef>
                <a:spcPct val="50000"/>
              </a:spcBef>
            </a:pPr>
            <a:r>
              <a:rPr lang="en-US"/>
              <a:t>Instrumented Timesteps</a:t>
            </a:r>
          </a:p>
        </p:txBody>
      </p:sp>
      <p:sp>
        <p:nvSpPr>
          <p:cNvPr id="41998" name="Text Box 13"/>
          <p:cNvSpPr txBox="1">
            <a:spLocks noChangeArrowheads="1"/>
          </p:cNvSpPr>
          <p:nvPr/>
        </p:nvSpPr>
        <p:spPr bwMode="auto">
          <a:xfrm>
            <a:off x="2438400" y="1447800"/>
            <a:ext cx="4191000" cy="822325"/>
          </a:xfrm>
          <a:prstGeom prst="rect">
            <a:avLst/>
          </a:prstGeom>
          <a:solidFill>
            <a:srgbClr val="CC99FF"/>
          </a:solidFill>
          <a:ln w="9525">
            <a:noFill/>
            <a:miter lim="800000"/>
            <a:headEnd/>
            <a:tailEnd/>
          </a:ln>
        </p:spPr>
        <p:txBody>
          <a:bodyPr>
            <a:spAutoFit/>
          </a:bodyPr>
          <a:lstStyle/>
          <a:p>
            <a:pPr>
              <a:spcBef>
                <a:spcPct val="50000"/>
              </a:spcBef>
            </a:pPr>
            <a:r>
              <a:rPr lang="en-US" dirty="0"/>
              <a:t>Detailed, aggressive Load Balancing</a:t>
            </a:r>
          </a:p>
        </p:txBody>
      </p:sp>
      <p:sp>
        <p:nvSpPr>
          <p:cNvPr id="41999" name="Text Box 14"/>
          <p:cNvSpPr txBox="1">
            <a:spLocks noChangeArrowheads="1"/>
          </p:cNvSpPr>
          <p:nvPr/>
        </p:nvSpPr>
        <p:spPr bwMode="auto">
          <a:xfrm>
            <a:off x="3657600" y="4267200"/>
            <a:ext cx="2971800" cy="822325"/>
          </a:xfrm>
          <a:prstGeom prst="rect">
            <a:avLst/>
          </a:prstGeom>
          <a:solidFill>
            <a:schemeClr val="tx2"/>
          </a:solidFill>
          <a:ln w="9525">
            <a:noFill/>
            <a:miter lim="800000"/>
            <a:headEnd/>
            <a:tailEnd/>
          </a:ln>
        </p:spPr>
        <p:txBody>
          <a:bodyPr>
            <a:spAutoFit/>
          </a:bodyPr>
          <a:lstStyle/>
          <a:p>
            <a:pPr>
              <a:spcBef>
                <a:spcPct val="50000"/>
              </a:spcBef>
            </a:pPr>
            <a:r>
              <a:rPr lang="en-US">
                <a:solidFill>
                  <a:schemeClr val="bg1"/>
                </a:solidFill>
              </a:rPr>
              <a:t>Refinement Load Balancing</a:t>
            </a:r>
          </a:p>
        </p:txBody>
      </p:sp>
      <p:sp>
        <p:nvSpPr>
          <p:cNvPr id="42000" name="Line 15"/>
          <p:cNvSpPr>
            <a:spLocks noChangeShapeType="1"/>
          </p:cNvSpPr>
          <p:nvPr/>
        </p:nvSpPr>
        <p:spPr bwMode="auto">
          <a:xfrm>
            <a:off x="1676400" y="2286000"/>
            <a:ext cx="0" cy="685800"/>
          </a:xfrm>
          <a:prstGeom prst="line">
            <a:avLst/>
          </a:prstGeom>
          <a:noFill/>
          <a:ln w="9525">
            <a:solidFill>
              <a:schemeClr val="accent1"/>
            </a:solidFill>
            <a:round/>
            <a:headEnd/>
            <a:tailEnd type="triangle" w="med" len="med"/>
          </a:ln>
        </p:spPr>
        <p:txBody>
          <a:bodyPr>
            <a:spAutoFit/>
          </a:bodyPr>
          <a:lstStyle/>
          <a:p>
            <a:endParaRPr lang="en-US"/>
          </a:p>
        </p:txBody>
      </p:sp>
      <p:sp>
        <p:nvSpPr>
          <p:cNvPr id="42001" name="Line 16"/>
          <p:cNvSpPr>
            <a:spLocks noChangeShapeType="1"/>
          </p:cNvSpPr>
          <p:nvPr/>
        </p:nvSpPr>
        <p:spPr bwMode="auto">
          <a:xfrm>
            <a:off x="1828800" y="2286000"/>
            <a:ext cx="2895600" cy="685800"/>
          </a:xfrm>
          <a:prstGeom prst="line">
            <a:avLst/>
          </a:prstGeom>
          <a:noFill/>
          <a:ln w="9525">
            <a:solidFill>
              <a:schemeClr val="accent1"/>
            </a:solidFill>
            <a:round/>
            <a:headEnd/>
            <a:tailEnd type="triangle" w="med" len="med"/>
          </a:ln>
        </p:spPr>
        <p:txBody>
          <a:bodyPr>
            <a:spAutoFit/>
          </a:bodyPr>
          <a:lstStyle/>
          <a:p>
            <a:endParaRPr lang="en-US"/>
          </a:p>
        </p:txBody>
      </p:sp>
      <p:sp>
        <p:nvSpPr>
          <p:cNvPr id="42002" name="Line 17"/>
          <p:cNvSpPr>
            <a:spLocks noChangeShapeType="1"/>
          </p:cNvSpPr>
          <p:nvPr/>
        </p:nvSpPr>
        <p:spPr bwMode="auto">
          <a:xfrm flipV="1">
            <a:off x="1981200" y="3429000"/>
            <a:ext cx="76200" cy="762000"/>
          </a:xfrm>
          <a:prstGeom prst="line">
            <a:avLst/>
          </a:prstGeom>
          <a:noFill/>
          <a:ln w="19050">
            <a:solidFill>
              <a:schemeClr val="hlink"/>
            </a:solidFill>
            <a:round/>
            <a:headEnd/>
            <a:tailEnd type="triangle" w="med" len="med"/>
          </a:ln>
        </p:spPr>
        <p:txBody>
          <a:bodyPr>
            <a:spAutoFit/>
          </a:bodyPr>
          <a:lstStyle/>
          <a:p>
            <a:endParaRPr lang="en-US"/>
          </a:p>
        </p:txBody>
      </p:sp>
      <p:sp>
        <p:nvSpPr>
          <p:cNvPr id="42003" name="Line 18"/>
          <p:cNvSpPr>
            <a:spLocks noChangeShapeType="1"/>
          </p:cNvSpPr>
          <p:nvPr/>
        </p:nvSpPr>
        <p:spPr bwMode="auto">
          <a:xfrm flipV="1">
            <a:off x="2209800" y="3429000"/>
            <a:ext cx="990600" cy="762000"/>
          </a:xfrm>
          <a:prstGeom prst="line">
            <a:avLst/>
          </a:prstGeom>
          <a:noFill/>
          <a:ln w="19050">
            <a:solidFill>
              <a:schemeClr val="hlink"/>
            </a:solidFill>
            <a:round/>
            <a:headEnd/>
            <a:tailEnd type="triangle" w="med" len="med"/>
          </a:ln>
        </p:spPr>
        <p:txBody>
          <a:bodyPr>
            <a:spAutoFit/>
          </a:bodyPr>
          <a:lstStyle/>
          <a:p>
            <a:endParaRPr lang="en-US"/>
          </a:p>
        </p:txBody>
      </p:sp>
      <p:sp>
        <p:nvSpPr>
          <p:cNvPr id="42004" name="Line 19"/>
          <p:cNvSpPr>
            <a:spLocks noChangeShapeType="1"/>
          </p:cNvSpPr>
          <p:nvPr/>
        </p:nvSpPr>
        <p:spPr bwMode="auto">
          <a:xfrm flipH="1" flipV="1">
            <a:off x="3581400" y="3429000"/>
            <a:ext cx="762000" cy="838200"/>
          </a:xfrm>
          <a:prstGeom prst="line">
            <a:avLst/>
          </a:prstGeom>
          <a:noFill/>
          <a:ln w="19050">
            <a:solidFill>
              <a:schemeClr val="tx2"/>
            </a:solidFill>
            <a:round/>
            <a:headEnd/>
            <a:tailEnd type="triangle" w="med" len="med"/>
          </a:ln>
        </p:spPr>
        <p:txBody>
          <a:bodyPr>
            <a:spAutoFit/>
          </a:bodyPr>
          <a:lstStyle/>
          <a:p>
            <a:endParaRPr lang="en-US"/>
          </a:p>
        </p:txBody>
      </p:sp>
      <p:sp>
        <p:nvSpPr>
          <p:cNvPr id="42005" name="Line 20"/>
          <p:cNvSpPr>
            <a:spLocks noChangeShapeType="1"/>
          </p:cNvSpPr>
          <p:nvPr/>
        </p:nvSpPr>
        <p:spPr bwMode="auto">
          <a:xfrm flipH="1">
            <a:off x="2514600" y="2286000"/>
            <a:ext cx="609600" cy="914400"/>
          </a:xfrm>
          <a:prstGeom prst="line">
            <a:avLst/>
          </a:prstGeom>
          <a:noFill/>
          <a:ln w="9525">
            <a:solidFill>
              <a:srgbClr val="FFCCFF"/>
            </a:solidFill>
            <a:round/>
            <a:headEnd/>
            <a:tailEnd type="triangle" w="med" len="med"/>
          </a:ln>
        </p:spPr>
        <p:txBody>
          <a:bodyPr>
            <a:spAutoFit/>
          </a:bodyPr>
          <a:lstStyle/>
          <a:p>
            <a:endParaRPr lang="en-US"/>
          </a:p>
        </p:txBody>
      </p:sp>
      <p:sp>
        <p:nvSpPr>
          <p:cNvPr id="42006" name="Rectangle 21"/>
          <p:cNvSpPr>
            <a:spLocks noChangeArrowheads="1"/>
          </p:cNvSpPr>
          <p:nvPr/>
        </p:nvSpPr>
        <p:spPr bwMode="auto">
          <a:xfrm>
            <a:off x="5867400" y="3048000"/>
            <a:ext cx="304800" cy="381000"/>
          </a:xfrm>
          <a:prstGeom prst="rect">
            <a:avLst/>
          </a:prstGeom>
          <a:solidFill>
            <a:srgbClr val="FF0000"/>
          </a:solidFill>
          <a:ln w="9525">
            <a:noFill/>
            <a:miter lim="800000"/>
            <a:headEnd/>
            <a:tailEnd/>
          </a:ln>
        </p:spPr>
        <p:txBody>
          <a:bodyPr wrap="none" anchor="ctr">
            <a:spAutoFit/>
          </a:bodyPr>
          <a:lstStyle/>
          <a:p>
            <a:endParaRPr lang="en-US"/>
          </a:p>
        </p:txBody>
      </p:sp>
      <p:sp>
        <p:nvSpPr>
          <p:cNvPr id="42007" name="Rectangle 22"/>
          <p:cNvSpPr>
            <a:spLocks noChangeArrowheads="1"/>
          </p:cNvSpPr>
          <p:nvPr/>
        </p:nvSpPr>
        <p:spPr bwMode="auto">
          <a:xfrm>
            <a:off x="6172200" y="3200400"/>
            <a:ext cx="457200" cy="228600"/>
          </a:xfrm>
          <a:prstGeom prst="rect">
            <a:avLst/>
          </a:prstGeom>
          <a:solidFill>
            <a:schemeClr val="tx2"/>
          </a:solidFill>
          <a:ln w="9525">
            <a:noFill/>
            <a:miter lim="800000"/>
            <a:headEnd/>
            <a:tailEnd/>
          </a:ln>
        </p:spPr>
        <p:txBody>
          <a:bodyPr anchor="ctr">
            <a:spAutoFit/>
          </a:bodyPr>
          <a:lstStyle/>
          <a:p>
            <a:endParaRPr lang="en-US"/>
          </a:p>
        </p:txBody>
      </p:sp>
      <p:sp>
        <p:nvSpPr>
          <p:cNvPr id="42008" name="Rectangle 23"/>
          <p:cNvSpPr>
            <a:spLocks noChangeArrowheads="1"/>
          </p:cNvSpPr>
          <p:nvPr/>
        </p:nvSpPr>
        <p:spPr bwMode="auto">
          <a:xfrm>
            <a:off x="6629400" y="3048000"/>
            <a:ext cx="2057400" cy="381000"/>
          </a:xfrm>
          <a:prstGeom prst="rect">
            <a:avLst/>
          </a:prstGeom>
          <a:solidFill>
            <a:schemeClr val="accent1"/>
          </a:solidFill>
          <a:ln w="9525">
            <a:noFill/>
            <a:miter lim="800000"/>
            <a:headEnd/>
            <a:tailEnd/>
          </a:ln>
        </p:spPr>
        <p:txBody>
          <a:bodyPr wrap="none" anchor="ctr">
            <a:spAutoFit/>
          </a:bodyPr>
          <a:lstStyle/>
          <a:p>
            <a:endParaRPr lang="en-US"/>
          </a:p>
        </p:txBody>
      </p:sp>
      <p:sp>
        <p:nvSpPr>
          <p:cNvPr id="42009" name="Line 24"/>
          <p:cNvSpPr>
            <a:spLocks noChangeShapeType="1"/>
          </p:cNvSpPr>
          <p:nvPr/>
        </p:nvSpPr>
        <p:spPr bwMode="auto">
          <a:xfrm flipV="1">
            <a:off x="5181600" y="3429000"/>
            <a:ext cx="1219200" cy="838200"/>
          </a:xfrm>
          <a:prstGeom prst="line">
            <a:avLst/>
          </a:prstGeom>
          <a:noFill/>
          <a:ln w="19050">
            <a:solidFill>
              <a:schemeClr val="tx2"/>
            </a:solidFill>
            <a:round/>
            <a:headEnd/>
            <a:tailEnd type="triangle" w="med" len="med"/>
          </a:ln>
        </p:spPr>
        <p:txBody>
          <a:bodyPr>
            <a:spAutoFit/>
          </a:bodyPr>
          <a:lstStyle/>
          <a:p>
            <a:endParaRPr lang="en-US"/>
          </a:p>
        </p:txBody>
      </p:sp>
    </p:spTree>
    <p:extLst>
      <p:ext uri="{BB962C8B-B14F-4D97-AF65-F5344CB8AC3E}">
        <p14:creationId xmlns:p14="http://schemas.microsoft.com/office/powerpoint/2010/main" val="623325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smtClean="0"/>
              <a:t>Decomposition Challenges</a:t>
            </a:r>
          </a:p>
        </p:txBody>
      </p:sp>
      <p:sp>
        <p:nvSpPr>
          <p:cNvPr id="24579" name="Content Placeholder 2"/>
          <p:cNvSpPr>
            <a:spLocks noGrp="1"/>
          </p:cNvSpPr>
          <p:nvPr>
            <p:ph idx="1"/>
          </p:nvPr>
        </p:nvSpPr>
        <p:spPr>
          <a:xfrm>
            <a:off x="457200" y="1600200"/>
            <a:ext cx="8229600" cy="4876800"/>
          </a:xfrm>
        </p:spPr>
        <p:txBody>
          <a:bodyPr>
            <a:normAutofit/>
          </a:bodyPr>
          <a:lstStyle/>
          <a:p>
            <a:r>
              <a:rPr lang="en-US" sz="2700" dirty="0" smtClean="0"/>
              <a:t>Current method is to decompose to processors</a:t>
            </a:r>
          </a:p>
          <a:p>
            <a:pPr lvl="1"/>
            <a:r>
              <a:rPr lang="en-US" sz="2300" dirty="0" smtClean="0"/>
              <a:t>But this has many problems</a:t>
            </a:r>
          </a:p>
          <a:p>
            <a:pPr lvl="1"/>
            <a:r>
              <a:rPr lang="en-US" sz="2400" dirty="0" smtClean="0"/>
              <a:t>deciding which processor does what work in detail is difficult at large scale</a:t>
            </a:r>
          </a:p>
          <a:p>
            <a:r>
              <a:rPr lang="en-US" sz="2700" dirty="0" smtClean="0"/>
              <a:t>Decomposition should be independent of number of processors</a:t>
            </a:r>
          </a:p>
          <a:p>
            <a:pPr lvl="1"/>
            <a:r>
              <a:rPr lang="en-US" dirty="0" smtClean="0"/>
              <a:t>My group’s</a:t>
            </a:r>
            <a:r>
              <a:rPr lang="en-US" sz="2400" dirty="0" smtClean="0"/>
              <a:t> design principle since early 1990’s</a:t>
            </a:r>
          </a:p>
          <a:p>
            <a:pPr lvl="2"/>
            <a:r>
              <a:rPr lang="en-US" dirty="0" smtClean="0"/>
              <a:t>in Charm++ and AMPI</a:t>
            </a:r>
            <a:endParaRPr lang="en-US" sz="2000" dirty="0" smtClean="0"/>
          </a:p>
        </p:txBody>
      </p:sp>
      <p:sp>
        <p:nvSpPr>
          <p:cNvPr id="7" name="Date Placeholder 6"/>
          <p:cNvSpPr>
            <a:spLocks noGrp="1"/>
          </p:cNvSpPr>
          <p:nvPr>
            <p:ph type="dt" sz="half" idx="10"/>
          </p:nvPr>
        </p:nvSpPr>
        <p:spPr/>
        <p:txBody>
          <a:bodyPr/>
          <a:lstStyle/>
          <a:p>
            <a:fld id="{C6AEEFAD-21DD-D843-A3E7-F46CC1A8EA0D}" type="datetime1">
              <a:rPr lang="en-US" smtClean="0"/>
              <a:t>8/29/12</a:t>
            </a:fld>
            <a:endParaRPr lang="en-US" dirty="0"/>
          </a:p>
        </p:txBody>
      </p:sp>
      <p:sp>
        <p:nvSpPr>
          <p:cNvPr id="24581" name="Footer Placeholder 4"/>
          <p:cNvSpPr>
            <a:spLocks noGrp="1"/>
          </p:cNvSpPr>
          <p:nvPr>
            <p:ph type="ftr" sz="quarter" idx="11"/>
          </p:nvPr>
        </p:nvSpPr>
        <p:spPr/>
        <p:txBody>
          <a:bodyPr/>
          <a:lstStyle/>
          <a:p>
            <a:r>
              <a:rPr lang="en-US" smtClean="0"/>
              <a:t>cs598LVK</a:t>
            </a:r>
            <a:endParaRPr lang="en-US" dirty="0" smtClean="0"/>
          </a:p>
        </p:txBody>
      </p:sp>
      <p:sp>
        <p:nvSpPr>
          <p:cNvPr id="8" name="Slide Number Placeholder 7"/>
          <p:cNvSpPr>
            <a:spLocks noGrp="1"/>
          </p:cNvSpPr>
          <p:nvPr>
            <p:ph type="sldNum" sz="quarter" idx="12"/>
          </p:nvPr>
        </p:nvSpPr>
        <p:spPr/>
        <p:txBody>
          <a:bodyPr/>
          <a:lstStyle/>
          <a:p>
            <a:fld id="{3EF9F3CA-D42A-4F16-9502-7E916E4DA7FE}" type="slidenum">
              <a:rPr lang="en-US" smtClean="0"/>
              <a:pPr/>
              <a:t>3</a:t>
            </a:fld>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gal1c6.1152g1bwK.mpeg">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5" cstate="print"/>
          <a:srcRect/>
          <a:stretch>
            <a:fillRect/>
          </a:stretch>
        </p:blipFill>
        <p:spPr bwMode="auto">
          <a:xfrm>
            <a:off x="3810000" y="990600"/>
            <a:ext cx="5334000" cy="5334000"/>
          </a:xfrm>
          <a:prstGeom prst="rect">
            <a:avLst/>
          </a:prstGeom>
          <a:noFill/>
          <a:ln w="9525">
            <a:noFill/>
            <a:miter lim="800000"/>
            <a:headEnd/>
            <a:tailEnd/>
          </a:ln>
        </p:spPr>
      </p:pic>
      <p:sp>
        <p:nvSpPr>
          <p:cNvPr id="2" name="Rectangle 2"/>
          <p:cNvSpPr>
            <a:spLocks noGrp="1" noChangeArrowheads="1"/>
          </p:cNvSpPr>
          <p:nvPr>
            <p:ph type="title"/>
          </p:nvPr>
        </p:nvSpPr>
        <p:spPr>
          <a:xfrm>
            <a:off x="152400" y="152400"/>
            <a:ext cx="4800600" cy="1265238"/>
          </a:xfrm>
        </p:spPr>
        <p:txBody>
          <a:bodyPr>
            <a:normAutofit/>
          </a:bodyPr>
          <a:lstStyle/>
          <a:p>
            <a:r>
              <a:rPr lang="en-US" sz="2800" dirty="0" err="1" smtClean="0">
                <a:solidFill>
                  <a:schemeClr val="accent3">
                    <a:lumMod val="40000"/>
                    <a:lumOff val="60000"/>
                  </a:schemeClr>
                </a:solidFill>
              </a:rPr>
              <a:t>ChaNGa</a:t>
            </a:r>
            <a:r>
              <a:rPr lang="en-US" sz="2800" dirty="0" smtClean="0">
                <a:solidFill>
                  <a:schemeClr val="accent3">
                    <a:lumMod val="40000"/>
                    <a:lumOff val="60000"/>
                  </a:schemeClr>
                </a:solidFill>
              </a:rPr>
              <a:t>: Parallel Gravity</a:t>
            </a:r>
          </a:p>
        </p:txBody>
      </p:sp>
      <p:sp>
        <p:nvSpPr>
          <p:cNvPr id="30724" name="Rectangle 3"/>
          <p:cNvSpPr>
            <a:spLocks noGrp="1" noChangeArrowheads="1"/>
          </p:cNvSpPr>
          <p:nvPr>
            <p:ph idx="1"/>
          </p:nvPr>
        </p:nvSpPr>
        <p:spPr>
          <a:xfrm>
            <a:off x="152400" y="1143000"/>
            <a:ext cx="4648200" cy="5410200"/>
          </a:xfrm>
        </p:spPr>
        <p:txBody>
          <a:bodyPr>
            <a:normAutofit fontScale="92500" lnSpcReduction="20000"/>
          </a:bodyPr>
          <a:lstStyle/>
          <a:p>
            <a:r>
              <a:rPr lang="en-US" dirty="0" smtClean="0">
                <a:solidFill>
                  <a:schemeClr val="tx2">
                    <a:lumMod val="60000"/>
                    <a:lumOff val="40000"/>
                  </a:schemeClr>
                </a:solidFill>
              </a:rPr>
              <a:t>Collaborative project (NSF)</a:t>
            </a:r>
          </a:p>
          <a:p>
            <a:pPr lvl="1"/>
            <a:r>
              <a:rPr lang="en-US" dirty="0" smtClean="0">
                <a:solidFill>
                  <a:schemeClr val="accent2">
                    <a:lumMod val="60000"/>
                    <a:lumOff val="40000"/>
                  </a:schemeClr>
                </a:solidFill>
              </a:rPr>
              <a:t>with Tom Quinn, Univ. of Washington</a:t>
            </a:r>
          </a:p>
          <a:p>
            <a:r>
              <a:rPr lang="en-US" dirty="0" smtClean="0">
                <a:solidFill>
                  <a:schemeClr val="tx2">
                    <a:lumMod val="60000"/>
                    <a:lumOff val="40000"/>
                  </a:schemeClr>
                </a:solidFill>
              </a:rPr>
              <a:t>Gravity, gas dynamics</a:t>
            </a:r>
          </a:p>
          <a:p>
            <a:r>
              <a:rPr lang="en-US" dirty="0" smtClean="0">
                <a:solidFill>
                  <a:schemeClr val="tx2">
                    <a:lumMod val="60000"/>
                    <a:lumOff val="40000"/>
                  </a:schemeClr>
                </a:solidFill>
              </a:rPr>
              <a:t>Barnes-Hut tree codes</a:t>
            </a:r>
          </a:p>
          <a:p>
            <a:pPr lvl="1"/>
            <a:r>
              <a:rPr lang="en-US" dirty="0" smtClean="0">
                <a:solidFill>
                  <a:schemeClr val="accent2">
                    <a:lumMod val="60000"/>
                    <a:lumOff val="40000"/>
                  </a:schemeClr>
                </a:solidFill>
              </a:rPr>
              <a:t>Oct tree is natural </a:t>
            </a:r>
            <a:r>
              <a:rPr lang="en-US" dirty="0" err="1" smtClean="0">
                <a:solidFill>
                  <a:schemeClr val="accent2">
                    <a:lumMod val="60000"/>
                    <a:lumOff val="40000"/>
                  </a:schemeClr>
                </a:solidFill>
              </a:rPr>
              <a:t>decomp</a:t>
            </a:r>
            <a:endParaRPr lang="en-US" dirty="0" smtClean="0">
              <a:solidFill>
                <a:schemeClr val="accent2">
                  <a:lumMod val="60000"/>
                  <a:lumOff val="40000"/>
                </a:schemeClr>
              </a:solidFill>
            </a:endParaRPr>
          </a:p>
          <a:p>
            <a:pPr lvl="1"/>
            <a:r>
              <a:rPr lang="en-US" dirty="0" smtClean="0">
                <a:solidFill>
                  <a:schemeClr val="accent2">
                    <a:lumMod val="60000"/>
                    <a:lumOff val="40000"/>
                  </a:schemeClr>
                </a:solidFill>
              </a:rPr>
              <a:t>Geometry has better aspect ratios, so you “open” up fewer nodes</a:t>
            </a:r>
          </a:p>
          <a:p>
            <a:pPr lvl="1"/>
            <a:r>
              <a:rPr lang="en-US" dirty="0" smtClean="0">
                <a:solidFill>
                  <a:schemeClr val="accent2">
                    <a:lumMod val="60000"/>
                    <a:lumOff val="40000"/>
                  </a:schemeClr>
                </a:solidFill>
              </a:rPr>
              <a:t>But is not used because it leads to bad load balance</a:t>
            </a:r>
          </a:p>
          <a:p>
            <a:pPr lvl="1"/>
            <a:r>
              <a:rPr lang="en-US" dirty="0" smtClean="0">
                <a:solidFill>
                  <a:schemeClr val="accent2">
                    <a:lumMod val="60000"/>
                    <a:lumOff val="40000"/>
                  </a:schemeClr>
                </a:solidFill>
              </a:rPr>
              <a:t>Assumption: one-to-one map between sub-trees and PEs</a:t>
            </a:r>
          </a:p>
          <a:p>
            <a:pPr lvl="1"/>
            <a:r>
              <a:rPr lang="en-US" dirty="0" smtClean="0">
                <a:solidFill>
                  <a:schemeClr val="accent2">
                    <a:lumMod val="60000"/>
                    <a:lumOff val="40000"/>
                  </a:schemeClr>
                </a:solidFill>
              </a:rPr>
              <a:t>Binary trees are considered better load balanced</a:t>
            </a:r>
          </a:p>
          <a:p>
            <a:pPr lvl="1"/>
            <a:endParaRPr lang="en-US" dirty="0" smtClean="0"/>
          </a:p>
        </p:txBody>
      </p:sp>
      <p:sp>
        <p:nvSpPr>
          <p:cNvPr id="11" name="Date Placeholder 10"/>
          <p:cNvSpPr>
            <a:spLocks noGrp="1"/>
          </p:cNvSpPr>
          <p:nvPr>
            <p:ph type="dt" sz="half" idx="10"/>
          </p:nvPr>
        </p:nvSpPr>
        <p:spPr/>
        <p:txBody>
          <a:bodyPr/>
          <a:lstStyle/>
          <a:p>
            <a:fld id="{6C95A4BC-DB6F-9A40-A9CF-0DB8F911034E}" type="datetime1">
              <a:rPr lang="en-US" smtClean="0"/>
              <a:t>8/29/12</a:t>
            </a:fld>
            <a:endParaRPr lang="en-US" dirty="0"/>
          </a:p>
        </p:txBody>
      </p:sp>
      <p:sp>
        <p:nvSpPr>
          <p:cNvPr id="43015" name="Footer Placeholder 5"/>
          <p:cNvSpPr>
            <a:spLocks noGrp="1"/>
          </p:cNvSpPr>
          <p:nvPr>
            <p:ph type="ftr" sz="quarter" idx="11"/>
          </p:nvPr>
        </p:nvSpPr>
        <p:spPr/>
        <p:txBody>
          <a:bodyPr/>
          <a:lstStyle/>
          <a:p>
            <a:r>
              <a:rPr lang="en-US" smtClean="0"/>
              <a:t>cs598LVK</a:t>
            </a:r>
            <a:endParaRPr lang="en-US" dirty="0" smtClean="0"/>
          </a:p>
        </p:txBody>
      </p:sp>
      <p:sp>
        <p:nvSpPr>
          <p:cNvPr id="12" name="Slide Number Placeholder 11"/>
          <p:cNvSpPr>
            <a:spLocks noGrp="1"/>
          </p:cNvSpPr>
          <p:nvPr>
            <p:ph type="sldNum" sz="quarter" idx="12"/>
          </p:nvPr>
        </p:nvSpPr>
        <p:spPr/>
        <p:txBody>
          <a:bodyPr/>
          <a:lstStyle/>
          <a:p>
            <a:fld id="{3EF9F3CA-D42A-4F16-9502-7E916E4DA7FE}" type="slidenum">
              <a:rPr lang="en-US" smtClean="0"/>
              <a:pPr/>
              <a:t>30</a:t>
            </a:fld>
            <a:endParaRPr lang="en-US" dirty="0"/>
          </a:p>
        </p:txBody>
      </p:sp>
      <p:sp>
        <p:nvSpPr>
          <p:cNvPr id="8" name="TextBox 7"/>
          <p:cNvSpPr txBox="1"/>
          <p:nvPr/>
        </p:nvSpPr>
        <p:spPr>
          <a:xfrm>
            <a:off x="4953000" y="5105400"/>
            <a:ext cx="4191000" cy="923330"/>
          </a:xfrm>
          <a:prstGeom prst="rect">
            <a:avLst/>
          </a:prstGeom>
          <a:solidFill>
            <a:schemeClr val="accent2">
              <a:lumMod val="60000"/>
              <a:lumOff val="40000"/>
            </a:schemeClr>
          </a:solidFill>
        </p:spPr>
        <p:txBody>
          <a:bodyPr wrap="square">
            <a:spAutoFit/>
          </a:bodyPr>
          <a:lstStyle/>
          <a:p>
            <a:pPr lvl="1">
              <a:lnSpc>
                <a:spcPct val="90000"/>
              </a:lnSpc>
              <a:defRPr/>
            </a:pPr>
            <a:r>
              <a:rPr lang="en-US" sz="2000" dirty="0"/>
              <a:t>With Charm++: Use Oct-Tree, and let Charm++ map subtrees to processors</a:t>
            </a:r>
          </a:p>
        </p:txBody>
      </p:sp>
      <p:sp>
        <p:nvSpPr>
          <p:cNvPr id="10" name="TextBox 9"/>
          <p:cNvSpPr txBox="1"/>
          <p:nvPr/>
        </p:nvSpPr>
        <p:spPr>
          <a:xfrm>
            <a:off x="4953000" y="457200"/>
            <a:ext cx="3886200" cy="830263"/>
          </a:xfrm>
          <a:prstGeom prst="rect">
            <a:avLst/>
          </a:prstGeom>
          <a:solidFill>
            <a:schemeClr val="tx1"/>
          </a:solidFill>
        </p:spPr>
        <p:txBody>
          <a:bodyPr>
            <a:spAutoFit/>
          </a:bodyPr>
          <a:lstStyle/>
          <a:p>
            <a:pPr>
              <a:defRPr/>
            </a:pPr>
            <a:r>
              <a:rPr lang="en-US" dirty="0">
                <a:solidFill>
                  <a:schemeClr val="accent6">
                    <a:lumMod val="40000"/>
                    <a:lumOff val="60000"/>
                  </a:schemeClr>
                </a:solidFill>
              </a:rPr>
              <a:t>Evolution of Universe and Galaxy Formation</a:t>
            </a:r>
          </a:p>
        </p:txBody>
      </p:sp>
    </p:spTree>
    <p:extLst>
      <p:ext uri="{BB962C8B-B14F-4D97-AF65-F5344CB8AC3E}">
        <p14:creationId xmlns:p14="http://schemas.microsoft.com/office/powerpoint/2010/main" val="62336122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6533"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8" presetClass="entr" presetSubtype="6"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strips(downRigh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p:cTn id="17" fill="hold" display="0">
                  <p:stCondLst>
                    <p:cond delay="indefinite"/>
                  </p:stCondLst>
                  <p:endCondLst>
                    <p:cond evt="onNext" delay="0">
                      <p:tgtEl>
                        <p:sldTgt/>
                      </p:tgtEl>
                    </p:cond>
                    <p:cond evt="onPrev" delay="0">
                      <p:tgtEl>
                        <p:sldTgt/>
                      </p:tgtEl>
                    </p:cond>
                  </p:endCondLst>
                </p:cTn>
                <p:tgtEl>
                  <p:spTgt spid="7"/>
                </p:tgtEl>
              </p:cMediaNode>
            </p:video>
          </p:childTnLst>
        </p:cTn>
      </p:par>
    </p:tnLst>
    <p:bldLst>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p:cNvSpPr>
            <a:spLocks noGrp="1" noChangeArrowheads="1"/>
          </p:cNvSpPr>
          <p:nvPr>
            <p:ph type="title"/>
          </p:nvPr>
        </p:nvSpPr>
        <p:spPr>
          <a:xfrm>
            <a:off x="456481" y="273629"/>
            <a:ext cx="8228160" cy="1144921"/>
          </a:xfrm>
          <a:ln/>
        </p:spPr>
        <p:txBody>
          <a:bodyPr tIns="35202"/>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Control flow</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160" y="1962927"/>
            <a:ext cx="7879680" cy="333539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 name="Date Placeholder 1"/>
          <p:cNvSpPr>
            <a:spLocks noGrp="1"/>
          </p:cNvSpPr>
          <p:nvPr>
            <p:ph type="dt" sz="half" idx="10"/>
          </p:nvPr>
        </p:nvSpPr>
        <p:spPr/>
        <p:txBody>
          <a:bodyPr/>
          <a:lstStyle/>
          <a:p>
            <a:pPr>
              <a:defRPr/>
            </a:pPr>
            <a:fld id="{E7921428-BA63-4B43-AAA1-7197A78EAE5F}" type="datetime1">
              <a:rPr lang="en-US" smtClean="0"/>
              <a:t>8/29/12</a:t>
            </a:fld>
            <a:endParaRPr lang="en-US" dirty="0"/>
          </a:p>
        </p:txBody>
      </p:sp>
      <p:sp>
        <p:nvSpPr>
          <p:cNvPr id="3" name="Footer Placeholder 2"/>
          <p:cNvSpPr>
            <a:spLocks noGrp="1"/>
          </p:cNvSpPr>
          <p:nvPr>
            <p:ph type="ftr" sz="quarter" idx="11"/>
          </p:nvPr>
        </p:nvSpPr>
        <p:spPr/>
        <p:txBody>
          <a:bodyPr/>
          <a:lstStyle/>
          <a:p>
            <a:pPr>
              <a:defRPr/>
            </a:pPr>
            <a:r>
              <a:rPr lang="en-US" smtClean="0"/>
              <a:t>cs598LVK</a:t>
            </a:r>
            <a:endParaRPr lang="en-US" dirty="0"/>
          </a:p>
        </p:txBody>
      </p:sp>
      <p:sp>
        <p:nvSpPr>
          <p:cNvPr id="4" name="Slide Number Placeholder 3"/>
          <p:cNvSpPr>
            <a:spLocks noGrp="1"/>
          </p:cNvSpPr>
          <p:nvPr>
            <p:ph type="sldNum" sz="quarter" idx="12"/>
          </p:nvPr>
        </p:nvSpPr>
        <p:spPr/>
        <p:txBody>
          <a:bodyPr/>
          <a:lstStyle/>
          <a:p>
            <a:pPr>
              <a:defRPr/>
            </a:pPr>
            <a:fld id="{3EF9F3CA-D42A-4F16-9502-7E916E4DA7FE}" type="slidenum">
              <a:rPr lang="en-US" smtClean="0"/>
              <a:pPr>
                <a:defRPr/>
              </a:pPr>
              <a:t>31</a:t>
            </a:fld>
            <a:endParaRPr lang="en-US" dirty="0"/>
          </a:p>
        </p:txBody>
      </p:sp>
    </p:spTree>
    <p:extLst>
      <p:ext uri="{BB962C8B-B14F-4D97-AF65-F5344CB8AC3E}">
        <p14:creationId xmlns:p14="http://schemas.microsoft.com/office/powerpoint/2010/main" val="182064895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p:cNvSpPr>
            <a:spLocks noGrp="1" noChangeArrowheads="1"/>
          </p:cNvSpPr>
          <p:nvPr>
            <p:ph type="title"/>
          </p:nvPr>
        </p:nvSpPr>
        <p:spPr>
          <a:xfrm>
            <a:off x="456481" y="313953"/>
            <a:ext cx="8228160" cy="1062832"/>
          </a:xfrm>
          <a:ln/>
        </p:spPr>
        <p:txBody>
          <a:bodyPr tIns="35202"/>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CPU Performance</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080" y="1309098"/>
            <a:ext cx="7050240" cy="49526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 name="Date Placeholder 1"/>
          <p:cNvSpPr>
            <a:spLocks noGrp="1"/>
          </p:cNvSpPr>
          <p:nvPr>
            <p:ph type="dt" sz="half" idx="10"/>
          </p:nvPr>
        </p:nvSpPr>
        <p:spPr/>
        <p:txBody>
          <a:bodyPr/>
          <a:lstStyle/>
          <a:p>
            <a:pPr>
              <a:defRPr/>
            </a:pPr>
            <a:fld id="{3B0866D2-0B6C-994B-852C-1DD0DB05788D}" type="datetime1">
              <a:rPr lang="en-US" smtClean="0"/>
              <a:t>8/29/12</a:t>
            </a:fld>
            <a:endParaRPr lang="en-US" dirty="0"/>
          </a:p>
        </p:txBody>
      </p:sp>
      <p:sp>
        <p:nvSpPr>
          <p:cNvPr id="3" name="Footer Placeholder 2"/>
          <p:cNvSpPr>
            <a:spLocks noGrp="1"/>
          </p:cNvSpPr>
          <p:nvPr>
            <p:ph type="ftr" sz="quarter" idx="11"/>
          </p:nvPr>
        </p:nvSpPr>
        <p:spPr/>
        <p:txBody>
          <a:bodyPr/>
          <a:lstStyle/>
          <a:p>
            <a:pPr>
              <a:defRPr/>
            </a:pPr>
            <a:r>
              <a:rPr lang="en-US" smtClean="0"/>
              <a:t>cs598LVK</a:t>
            </a:r>
            <a:endParaRPr lang="en-US" dirty="0"/>
          </a:p>
        </p:txBody>
      </p:sp>
      <p:sp>
        <p:nvSpPr>
          <p:cNvPr id="4" name="Slide Number Placeholder 3"/>
          <p:cNvSpPr>
            <a:spLocks noGrp="1"/>
          </p:cNvSpPr>
          <p:nvPr>
            <p:ph type="sldNum" sz="quarter" idx="12"/>
          </p:nvPr>
        </p:nvSpPr>
        <p:spPr/>
        <p:txBody>
          <a:bodyPr/>
          <a:lstStyle/>
          <a:p>
            <a:pPr>
              <a:defRPr/>
            </a:pPr>
            <a:fld id="{3EF9F3CA-D42A-4F16-9502-7E916E4DA7FE}" type="slidenum">
              <a:rPr lang="en-US" smtClean="0"/>
              <a:pPr>
                <a:defRPr/>
              </a:pPr>
              <a:t>32</a:t>
            </a:fld>
            <a:endParaRPr lang="en-US" dirty="0"/>
          </a:p>
        </p:txBody>
      </p:sp>
    </p:spTree>
    <p:extLst>
      <p:ext uri="{BB962C8B-B14F-4D97-AF65-F5344CB8AC3E}">
        <p14:creationId xmlns:p14="http://schemas.microsoft.com/office/powerpoint/2010/main" val="181515257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456481" y="313953"/>
            <a:ext cx="8228160" cy="1062832"/>
          </a:xfrm>
          <a:ln/>
        </p:spPr>
        <p:txBody>
          <a:bodyPr tIns="35202"/>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GPU Performance</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200" y="1261573"/>
            <a:ext cx="7215840" cy="506789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 name="Date Placeholder 1"/>
          <p:cNvSpPr>
            <a:spLocks noGrp="1"/>
          </p:cNvSpPr>
          <p:nvPr>
            <p:ph type="dt" sz="half" idx="10"/>
          </p:nvPr>
        </p:nvSpPr>
        <p:spPr/>
        <p:txBody>
          <a:bodyPr/>
          <a:lstStyle/>
          <a:p>
            <a:pPr>
              <a:defRPr/>
            </a:pPr>
            <a:fld id="{98255D37-1B6D-7D47-825D-5F63187F8FC6}" type="datetime1">
              <a:rPr lang="en-US" smtClean="0"/>
              <a:t>8/29/12</a:t>
            </a:fld>
            <a:endParaRPr lang="en-US" dirty="0"/>
          </a:p>
        </p:txBody>
      </p:sp>
      <p:sp>
        <p:nvSpPr>
          <p:cNvPr id="3" name="Footer Placeholder 2"/>
          <p:cNvSpPr>
            <a:spLocks noGrp="1"/>
          </p:cNvSpPr>
          <p:nvPr>
            <p:ph type="ftr" sz="quarter" idx="11"/>
          </p:nvPr>
        </p:nvSpPr>
        <p:spPr/>
        <p:txBody>
          <a:bodyPr/>
          <a:lstStyle/>
          <a:p>
            <a:pPr>
              <a:defRPr/>
            </a:pPr>
            <a:r>
              <a:rPr lang="en-US" smtClean="0"/>
              <a:t>cs598LVK</a:t>
            </a:r>
            <a:endParaRPr lang="en-US" dirty="0"/>
          </a:p>
        </p:txBody>
      </p:sp>
      <p:sp>
        <p:nvSpPr>
          <p:cNvPr id="4" name="Slide Number Placeholder 3"/>
          <p:cNvSpPr>
            <a:spLocks noGrp="1"/>
          </p:cNvSpPr>
          <p:nvPr>
            <p:ph type="sldNum" sz="quarter" idx="12"/>
          </p:nvPr>
        </p:nvSpPr>
        <p:spPr/>
        <p:txBody>
          <a:bodyPr/>
          <a:lstStyle/>
          <a:p>
            <a:pPr>
              <a:defRPr/>
            </a:pPr>
            <a:fld id="{3EF9F3CA-D42A-4F16-9502-7E916E4DA7FE}" type="slidenum">
              <a:rPr lang="en-US" smtClean="0"/>
              <a:pPr>
                <a:defRPr/>
              </a:pPr>
              <a:t>33</a:t>
            </a:fld>
            <a:endParaRPr lang="en-US" dirty="0"/>
          </a:p>
        </p:txBody>
      </p:sp>
    </p:spTree>
    <p:extLst>
      <p:ext uri="{BB962C8B-B14F-4D97-AF65-F5344CB8AC3E}">
        <p14:creationId xmlns:p14="http://schemas.microsoft.com/office/powerpoint/2010/main" val="381468582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0" y="274638"/>
            <a:ext cx="9144000" cy="1143000"/>
          </a:xfrm>
        </p:spPr>
        <p:txBody>
          <a:bodyPr>
            <a:normAutofit fontScale="90000"/>
          </a:bodyPr>
          <a:lstStyle/>
          <a:p>
            <a:r>
              <a:rPr lang="en-US" dirty="0" smtClean="0"/>
              <a:t>Load Balancing for Large Machines: I</a:t>
            </a:r>
          </a:p>
        </p:txBody>
      </p:sp>
      <p:sp>
        <p:nvSpPr>
          <p:cNvPr id="46083" name="Content Placeholder 2"/>
          <p:cNvSpPr>
            <a:spLocks noGrp="1"/>
          </p:cNvSpPr>
          <p:nvPr>
            <p:ph idx="1"/>
          </p:nvPr>
        </p:nvSpPr>
        <p:spPr/>
        <p:txBody>
          <a:bodyPr>
            <a:normAutofit fontScale="92500" lnSpcReduction="20000"/>
          </a:bodyPr>
          <a:lstStyle/>
          <a:p>
            <a:r>
              <a:rPr lang="en-US" smtClean="0"/>
              <a:t>Centralized balancers achieve best balance</a:t>
            </a:r>
          </a:p>
          <a:p>
            <a:pPr lvl="1"/>
            <a:r>
              <a:rPr lang="en-US" smtClean="0"/>
              <a:t>Collect object-communication graph on one processor</a:t>
            </a:r>
          </a:p>
          <a:p>
            <a:pPr lvl="1"/>
            <a:r>
              <a:rPr lang="en-US" smtClean="0"/>
              <a:t>But won’t scale beyond tens of thousands of nodes</a:t>
            </a:r>
          </a:p>
          <a:p>
            <a:r>
              <a:rPr lang="en-US" smtClean="0"/>
              <a:t>Fully distributed  load balancers</a:t>
            </a:r>
          </a:p>
          <a:p>
            <a:pPr lvl="1"/>
            <a:r>
              <a:rPr lang="en-US" smtClean="0"/>
              <a:t>Avoid bottleneck but… Achieve poor load balance</a:t>
            </a:r>
          </a:p>
          <a:p>
            <a:pPr lvl="1"/>
            <a:r>
              <a:rPr lang="en-US" smtClean="0"/>
              <a:t>Not adequately agile</a:t>
            </a:r>
          </a:p>
          <a:p>
            <a:r>
              <a:rPr lang="en-US" smtClean="0"/>
              <a:t>Hierarchical load balancers</a:t>
            </a:r>
          </a:p>
          <a:p>
            <a:pPr lvl="1"/>
            <a:r>
              <a:rPr lang="en-US" smtClean="0"/>
              <a:t>Careful control of what information goes up and down the hierarchy can lead to fast, high-quality balancers</a:t>
            </a:r>
          </a:p>
          <a:p>
            <a:r>
              <a:rPr lang="en-US" smtClean="0"/>
              <a:t>Need for a universal balancer that works for all applications</a:t>
            </a:r>
            <a:endParaRPr lang="en-US" dirty="0" smtClean="0"/>
          </a:p>
        </p:txBody>
      </p:sp>
      <p:sp>
        <p:nvSpPr>
          <p:cNvPr id="7" name="Date Placeholder 6"/>
          <p:cNvSpPr>
            <a:spLocks noGrp="1"/>
          </p:cNvSpPr>
          <p:nvPr>
            <p:ph type="dt" sz="half" idx="10"/>
          </p:nvPr>
        </p:nvSpPr>
        <p:spPr/>
        <p:txBody>
          <a:bodyPr/>
          <a:lstStyle/>
          <a:p>
            <a:fld id="{9B290BDD-AE45-9044-8625-42C0BC340EFD}" type="datetime1">
              <a:rPr lang="en-US" smtClean="0"/>
              <a:t>8/29/12</a:t>
            </a:fld>
            <a:endParaRPr lang="en-US" dirty="0"/>
          </a:p>
        </p:txBody>
      </p:sp>
      <p:sp>
        <p:nvSpPr>
          <p:cNvPr id="46085" name="Footer Placeholder 4"/>
          <p:cNvSpPr>
            <a:spLocks noGrp="1"/>
          </p:cNvSpPr>
          <p:nvPr>
            <p:ph type="ftr" sz="quarter" idx="11"/>
          </p:nvPr>
        </p:nvSpPr>
        <p:spPr/>
        <p:txBody>
          <a:bodyPr/>
          <a:lstStyle/>
          <a:p>
            <a:r>
              <a:rPr lang="en-US" smtClean="0"/>
              <a:t>cs598LVK</a:t>
            </a:r>
            <a:endParaRPr lang="en-US" dirty="0" smtClean="0"/>
          </a:p>
        </p:txBody>
      </p:sp>
      <p:sp>
        <p:nvSpPr>
          <p:cNvPr id="8" name="Slide Number Placeholder 7"/>
          <p:cNvSpPr>
            <a:spLocks noGrp="1"/>
          </p:cNvSpPr>
          <p:nvPr>
            <p:ph type="sldNum" sz="quarter" idx="12"/>
          </p:nvPr>
        </p:nvSpPr>
        <p:spPr/>
        <p:txBody>
          <a:bodyPr/>
          <a:lstStyle/>
          <a:p>
            <a:fld id="{3EF9F3CA-D42A-4F16-9502-7E916E4DA7FE}" type="slidenum">
              <a:rPr lang="en-US" smtClean="0"/>
              <a:pPr/>
              <a:t>34</a:t>
            </a:fld>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0" y="274638"/>
            <a:ext cx="9144000" cy="1143000"/>
          </a:xfrm>
        </p:spPr>
        <p:txBody>
          <a:bodyPr>
            <a:normAutofit fontScale="90000"/>
          </a:bodyPr>
          <a:lstStyle/>
          <a:p>
            <a:r>
              <a:rPr lang="en-US" dirty="0" smtClean="0"/>
              <a:t>Load Balancing for Large Machines: II</a:t>
            </a:r>
          </a:p>
        </p:txBody>
      </p:sp>
      <p:sp>
        <p:nvSpPr>
          <p:cNvPr id="47107" name="Content Placeholder 2"/>
          <p:cNvSpPr>
            <a:spLocks noGrp="1"/>
          </p:cNvSpPr>
          <p:nvPr>
            <p:ph idx="1"/>
          </p:nvPr>
        </p:nvSpPr>
        <p:spPr/>
        <p:txBody>
          <a:bodyPr>
            <a:normAutofit fontScale="92500"/>
          </a:bodyPr>
          <a:lstStyle/>
          <a:p>
            <a:r>
              <a:rPr lang="en-US" sz="2700" dirty="0" smtClean="0"/>
              <a:t>Interconnection topology starts to matter again</a:t>
            </a:r>
          </a:p>
          <a:p>
            <a:pPr lvl="1"/>
            <a:r>
              <a:rPr lang="en-US" sz="2400" dirty="0" smtClean="0"/>
              <a:t>Was hidden due to wormhole routing etc. </a:t>
            </a:r>
          </a:p>
          <a:p>
            <a:pPr lvl="1"/>
            <a:r>
              <a:rPr lang="en-US" sz="2400" dirty="0" smtClean="0"/>
              <a:t>Latency variation is still small</a:t>
            </a:r>
          </a:p>
          <a:p>
            <a:pPr lvl="1"/>
            <a:r>
              <a:rPr lang="en-US" sz="2400" dirty="0" smtClean="0"/>
              <a:t>But bandwidth occupancy is a problem</a:t>
            </a:r>
          </a:p>
          <a:p>
            <a:r>
              <a:rPr lang="en-US" sz="2700" dirty="0" smtClean="0"/>
              <a:t>Topology aware load balancers</a:t>
            </a:r>
          </a:p>
          <a:p>
            <a:pPr lvl="1"/>
            <a:r>
              <a:rPr lang="en-US" sz="2400" dirty="0" smtClean="0"/>
              <a:t>Some general heuristic have shown good performance</a:t>
            </a:r>
          </a:p>
          <a:p>
            <a:pPr lvl="2"/>
            <a:r>
              <a:rPr lang="en-US" dirty="0" smtClean="0"/>
              <a:t>But may require too much compute power</a:t>
            </a:r>
          </a:p>
          <a:p>
            <a:pPr lvl="1"/>
            <a:r>
              <a:rPr lang="en-US" sz="2400" dirty="0" smtClean="0"/>
              <a:t>Also, special-purpose heuristic work fine when applicable</a:t>
            </a:r>
          </a:p>
          <a:p>
            <a:pPr lvl="1"/>
            <a:r>
              <a:rPr lang="en-US" sz="2400" dirty="0" smtClean="0"/>
              <a:t>Still, many open challenges</a:t>
            </a:r>
          </a:p>
        </p:txBody>
      </p:sp>
      <p:sp>
        <p:nvSpPr>
          <p:cNvPr id="7" name="Date Placeholder 6"/>
          <p:cNvSpPr>
            <a:spLocks noGrp="1"/>
          </p:cNvSpPr>
          <p:nvPr>
            <p:ph type="dt" sz="half" idx="10"/>
          </p:nvPr>
        </p:nvSpPr>
        <p:spPr/>
        <p:txBody>
          <a:bodyPr/>
          <a:lstStyle/>
          <a:p>
            <a:fld id="{40A75A6B-A4B9-234D-A010-D9658A0E8D8A}" type="datetime1">
              <a:rPr lang="en-US" smtClean="0"/>
              <a:t>8/29/12</a:t>
            </a:fld>
            <a:endParaRPr lang="en-US" dirty="0"/>
          </a:p>
        </p:txBody>
      </p:sp>
      <p:sp>
        <p:nvSpPr>
          <p:cNvPr id="47109" name="Footer Placeholder 4"/>
          <p:cNvSpPr>
            <a:spLocks noGrp="1"/>
          </p:cNvSpPr>
          <p:nvPr>
            <p:ph type="ftr" sz="quarter" idx="11"/>
          </p:nvPr>
        </p:nvSpPr>
        <p:spPr/>
        <p:txBody>
          <a:bodyPr/>
          <a:lstStyle/>
          <a:p>
            <a:r>
              <a:rPr lang="en-US" smtClean="0"/>
              <a:t>cs598LVK</a:t>
            </a:r>
            <a:endParaRPr lang="en-US" dirty="0" smtClean="0"/>
          </a:p>
        </p:txBody>
      </p:sp>
      <p:sp>
        <p:nvSpPr>
          <p:cNvPr id="8" name="Slide Number Placeholder 7"/>
          <p:cNvSpPr>
            <a:spLocks noGrp="1"/>
          </p:cNvSpPr>
          <p:nvPr>
            <p:ph type="sldNum" sz="quarter" idx="12"/>
          </p:nvPr>
        </p:nvSpPr>
        <p:spPr/>
        <p:txBody>
          <a:bodyPr/>
          <a:lstStyle/>
          <a:p>
            <a:fld id="{3EF9F3CA-D42A-4F16-9502-7E916E4DA7FE}" type="slidenum">
              <a:rPr lang="en-US" smtClean="0"/>
              <a:pPr/>
              <a:t>35</a:t>
            </a:fld>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ChangeArrowheads="1"/>
          </p:cNvSpPr>
          <p:nvPr/>
        </p:nvSpPr>
        <p:spPr bwMode="auto">
          <a:xfrm>
            <a:off x="0" y="152400"/>
            <a:ext cx="9144000" cy="1524000"/>
          </a:xfrm>
          <a:prstGeom prst="rect">
            <a:avLst/>
          </a:prstGeom>
          <a:noFill/>
          <a:ln w="9525">
            <a:noFill/>
            <a:miter lim="800000"/>
            <a:headEnd/>
            <a:tailEnd/>
          </a:ln>
        </p:spPr>
        <p:txBody>
          <a:bodyPr wrap="none" anchor="ctr"/>
          <a:lstStyle/>
          <a:p>
            <a:pPr algn="ctr"/>
            <a:r>
              <a:rPr lang="en-US" sz="3600" i="1" dirty="0" err="1">
                <a:solidFill>
                  <a:schemeClr val="accent3">
                    <a:lumMod val="50000"/>
                  </a:schemeClr>
                </a:solidFill>
                <a:latin typeface="+mj-lt"/>
              </a:rPr>
              <a:t>OpenAtom</a:t>
            </a:r>
            <a:endParaRPr lang="en-US" sz="3600" i="1" dirty="0">
              <a:solidFill>
                <a:schemeClr val="accent3">
                  <a:lumMod val="50000"/>
                </a:schemeClr>
              </a:solidFill>
              <a:latin typeface="+mj-lt"/>
            </a:endParaRPr>
          </a:p>
          <a:p>
            <a:pPr algn="ctr"/>
            <a:r>
              <a:rPr lang="en-US" sz="2800" dirty="0">
                <a:solidFill>
                  <a:schemeClr val="bg2">
                    <a:lumMod val="10000"/>
                  </a:schemeClr>
                </a:solidFill>
                <a:latin typeface="+mj-lt"/>
              </a:rPr>
              <a:t>Car-</a:t>
            </a:r>
            <a:r>
              <a:rPr lang="en-US" sz="2800" dirty="0" err="1">
                <a:solidFill>
                  <a:schemeClr val="bg2">
                    <a:lumMod val="10000"/>
                  </a:schemeClr>
                </a:solidFill>
                <a:latin typeface="+mj-lt"/>
              </a:rPr>
              <a:t>Parinello</a:t>
            </a:r>
            <a:r>
              <a:rPr lang="en-US" sz="2800" dirty="0">
                <a:solidFill>
                  <a:schemeClr val="bg2">
                    <a:lumMod val="10000"/>
                  </a:schemeClr>
                </a:solidFill>
                <a:latin typeface="+mj-lt"/>
              </a:rPr>
              <a:t> </a:t>
            </a:r>
            <a:r>
              <a:rPr lang="en-US" sz="2800" dirty="0" smtClean="0">
                <a:solidFill>
                  <a:schemeClr val="bg2">
                    <a:lumMod val="10000"/>
                  </a:schemeClr>
                </a:solidFill>
                <a:latin typeface="+mj-lt"/>
              </a:rPr>
              <a:t>Molecular Dynamics</a:t>
            </a:r>
            <a:endParaRPr lang="en-US" sz="2800" dirty="0">
              <a:solidFill>
                <a:schemeClr val="bg2">
                  <a:lumMod val="10000"/>
                </a:schemeClr>
              </a:solidFill>
              <a:latin typeface="+mj-lt"/>
            </a:endParaRPr>
          </a:p>
          <a:p>
            <a:pPr algn="ctr"/>
            <a:r>
              <a:rPr lang="en-US" dirty="0">
                <a:solidFill>
                  <a:schemeClr val="bg2">
                    <a:lumMod val="10000"/>
                  </a:schemeClr>
                </a:solidFill>
                <a:latin typeface="+mj-lt"/>
              </a:rPr>
              <a:t>NSF ITR 2001-2007, </a:t>
            </a:r>
            <a:r>
              <a:rPr lang="en-US" dirty="0" smtClean="0">
                <a:solidFill>
                  <a:schemeClr val="bg2">
                    <a:lumMod val="10000"/>
                  </a:schemeClr>
                </a:solidFill>
                <a:latin typeface="+mj-lt"/>
              </a:rPr>
              <a:t>IBM, DOE</a:t>
            </a:r>
            <a:endParaRPr lang="en-US" dirty="0">
              <a:solidFill>
                <a:schemeClr val="bg2">
                  <a:lumMod val="10000"/>
                </a:schemeClr>
              </a:solidFill>
              <a:latin typeface="+mj-lt"/>
            </a:endParaRPr>
          </a:p>
        </p:txBody>
      </p:sp>
      <p:sp>
        <p:nvSpPr>
          <p:cNvPr id="16" name="Date Placeholder 15"/>
          <p:cNvSpPr>
            <a:spLocks noGrp="1"/>
          </p:cNvSpPr>
          <p:nvPr>
            <p:ph type="dt" sz="half" idx="10"/>
          </p:nvPr>
        </p:nvSpPr>
        <p:spPr/>
        <p:txBody>
          <a:bodyPr/>
          <a:lstStyle/>
          <a:p>
            <a:fld id="{A88AA7AC-AE96-8447-A729-E7EB0EC67791}" type="datetime1">
              <a:rPr lang="en-US" smtClean="0"/>
              <a:t>8/29/12</a:t>
            </a:fld>
            <a:endParaRPr lang="en-US" dirty="0"/>
          </a:p>
        </p:txBody>
      </p:sp>
      <p:sp>
        <p:nvSpPr>
          <p:cNvPr id="48133" name="Footer Placeholder 9"/>
          <p:cNvSpPr>
            <a:spLocks noGrp="1"/>
          </p:cNvSpPr>
          <p:nvPr>
            <p:ph type="ftr" sz="quarter" idx="11"/>
          </p:nvPr>
        </p:nvSpPr>
        <p:spPr/>
        <p:txBody>
          <a:bodyPr/>
          <a:lstStyle/>
          <a:p>
            <a:r>
              <a:rPr lang="en-US" smtClean="0"/>
              <a:t>cs598LVK</a:t>
            </a:r>
            <a:endParaRPr lang="en-US" dirty="0" smtClean="0"/>
          </a:p>
        </p:txBody>
      </p:sp>
      <p:sp>
        <p:nvSpPr>
          <p:cNvPr id="17" name="Slide Number Placeholder 16"/>
          <p:cNvSpPr>
            <a:spLocks noGrp="1"/>
          </p:cNvSpPr>
          <p:nvPr>
            <p:ph type="sldNum" sz="quarter" idx="12"/>
          </p:nvPr>
        </p:nvSpPr>
        <p:spPr/>
        <p:txBody>
          <a:bodyPr/>
          <a:lstStyle/>
          <a:p>
            <a:fld id="{BFFC72E0-3E7F-4709-B8DF-5EC8A0346E37}" type="slidenum">
              <a:rPr lang="en-US" smtClean="0"/>
              <a:pPr/>
              <a:t>36</a:t>
            </a:fld>
            <a:endParaRPr lang="en-US" dirty="0"/>
          </a:p>
        </p:txBody>
      </p:sp>
      <p:grpSp>
        <p:nvGrpSpPr>
          <p:cNvPr id="48134" name="Group 19"/>
          <p:cNvGrpSpPr>
            <a:grpSpLocks/>
          </p:cNvGrpSpPr>
          <p:nvPr/>
        </p:nvGrpSpPr>
        <p:grpSpPr bwMode="auto">
          <a:xfrm>
            <a:off x="609600" y="1676400"/>
            <a:ext cx="8051939" cy="4953000"/>
            <a:chOff x="530225" y="1219200"/>
            <a:chExt cx="8180716" cy="5638800"/>
          </a:xfrm>
        </p:grpSpPr>
        <p:sp>
          <p:nvSpPr>
            <p:cNvPr id="48136" name="Text Box 5"/>
            <p:cNvSpPr txBox="1">
              <a:spLocks noChangeArrowheads="1"/>
            </p:cNvSpPr>
            <p:nvPr/>
          </p:nvSpPr>
          <p:spPr bwMode="auto">
            <a:xfrm>
              <a:off x="655638" y="1219200"/>
              <a:ext cx="3178865" cy="473911"/>
            </a:xfrm>
            <a:prstGeom prst="rect">
              <a:avLst/>
            </a:prstGeom>
            <a:noFill/>
            <a:ln w="9525">
              <a:noFill/>
              <a:round/>
              <a:headEnd/>
              <a:tailEnd/>
            </a:ln>
          </p:spPr>
          <p:txBody>
            <a:bodyPr wrap="none" lIns="81639" tIns="42452" rIns="81639" bIns="42452">
              <a:spAutoFit/>
            </a:bodyPr>
            <a:lstStyle/>
            <a:p>
              <a:pPr>
                <a:lnSpc>
                  <a:spcPct val="86000"/>
                </a:lnSpc>
                <a:tabLst>
                  <a:tab pos="0" algn="l"/>
                  <a:tab pos="828675" algn="l"/>
                  <a:tab pos="1657350" algn="l"/>
                  <a:tab pos="2487613" algn="l"/>
                  <a:tab pos="3316288" algn="l"/>
                  <a:tab pos="4146550" algn="l"/>
                  <a:tab pos="4975225" algn="l"/>
                  <a:tab pos="5805488" algn="l"/>
                  <a:tab pos="6634163" algn="l"/>
                  <a:tab pos="7464425" algn="l"/>
                  <a:tab pos="8293100" algn="l"/>
                  <a:tab pos="9123363" algn="l"/>
                </a:tabLst>
              </a:pPr>
              <a:r>
                <a:rPr lang="en-GB" dirty="0">
                  <a:solidFill>
                    <a:schemeClr val="accent3">
                      <a:lumMod val="50000"/>
                    </a:schemeClr>
                  </a:solidFill>
                  <a:latin typeface="+mn-lt"/>
                </a:rPr>
                <a:t>Molecular Clusters :</a:t>
              </a:r>
            </a:p>
          </p:txBody>
        </p:sp>
        <p:pic>
          <p:nvPicPr>
            <p:cNvPr id="48137" name="Picture 2"/>
            <p:cNvPicPr>
              <a:picLocks noChangeAspect="1" noChangeArrowheads="1"/>
            </p:cNvPicPr>
            <p:nvPr/>
          </p:nvPicPr>
          <p:blipFill>
            <a:blip r:embed="rId3" cstate="print"/>
            <a:srcRect/>
            <a:stretch>
              <a:fillRect/>
            </a:stretch>
          </p:blipFill>
          <p:spPr bwMode="auto">
            <a:xfrm>
              <a:off x="5949533" y="1826455"/>
              <a:ext cx="2047875" cy="2135188"/>
            </a:xfrm>
            <a:prstGeom prst="rect">
              <a:avLst/>
            </a:prstGeom>
            <a:noFill/>
            <a:ln w="9525">
              <a:noFill/>
              <a:round/>
              <a:headEnd/>
              <a:tailEnd/>
            </a:ln>
          </p:spPr>
        </p:pic>
        <p:pic>
          <p:nvPicPr>
            <p:cNvPr id="48138" name="Picture 3"/>
            <p:cNvPicPr>
              <a:picLocks noChangeAspect="1" noChangeArrowheads="1"/>
            </p:cNvPicPr>
            <p:nvPr/>
          </p:nvPicPr>
          <p:blipFill>
            <a:blip r:embed="rId4" cstate="print"/>
            <a:srcRect/>
            <a:stretch>
              <a:fillRect/>
            </a:stretch>
          </p:blipFill>
          <p:spPr bwMode="auto">
            <a:xfrm>
              <a:off x="685800" y="4724400"/>
              <a:ext cx="2127250" cy="2133600"/>
            </a:xfrm>
            <a:prstGeom prst="rect">
              <a:avLst/>
            </a:prstGeom>
            <a:noFill/>
            <a:ln w="9525">
              <a:noFill/>
              <a:round/>
              <a:headEnd/>
              <a:tailEnd/>
            </a:ln>
          </p:spPr>
        </p:pic>
        <p:pic>
          <p:nvPicPr>
            <p:cNvPr id="48139" name="Picture 4"/>
            <p:cNvPicPr>
              <a:picLocks noChangeAspect="1" noChangeArrowheads="1"/>
            </p:cNvPicPr>
            <p:nvPr/>
          </p:nvPicPr>
          <p:blipFill>
            <a:blip r:embed="rId5" cstate="print"/>
            <a:srcRect/>
            <a:stretch>
              <a:fillRect/>
            </a:stretch>
          </p:blipFill>
          <p:spPr bwMode="auto">
            <a:xfrm>
              <a:off x="685062" y="1826455"/>
              <a:ext cx="2014538" cy="2287588"/>
            </a:xfrm>
            <a:prstGeom prst="rect">
              <a:avLst/>
            </a:prstGeom>
            <a:noFill/>
            <a:ln w="9525">
              <a:noFill/>
              <a:round/>
              <a:headEnd/>
              <a:tailEnd/>
            </a:ln>
          </p:spPr>
        </p:pic>
        <p:sp>
          <p:nvSpPr>
            <p:cNvPr id="48140" name="Text Box 6"/>
            <p:cNvSpPr txBox="1">
              <a:spLocks noChangeArrowheads="1"/>
            </p:cNvSpPr>
            <p:nvPr/>
          </p:nvSpPr>
          <p:spPr bwMode="auto">
            <a:xfrm>
              <a:off x="6242050" y="1295400"/>
              <a:ext cx="1851524" cy="473911"/>
            </a:xfrm>
            <a:prstGeom prst="rect">
              <a:avLst/>
            </a:prstGeom>
            <a:noFill/>
            <a:ln w="9525">
              <a:noFill/>
              <a:round/>
              <a:headEnd/>
              <a:tailEnd/>
            </a:ln>
          </p:spPr>
          <p:txBody>
            <a:bodyPr wrap="none" lIns="81639" tIns="42452" rIns="81639" bIns="42452">
              <a:spAutoFit/>
            </a:bodyPr>
            <a:lstStyle/>
            <a:p>
              <a:pPr>
                <a:lnSpc>
                  <a:spcPct val="86000"/>
                </a:lnSpc>
                <a:tabLst>
                  <a:tab pos="0" algn="l"/>
                  <a:tab pos="828675" algn="l"/>
                  <a:tab pos="1657350" algn="l"/>
                  <a:tab pos="2487613" algn="l"/>
                  <a:tab pos="3316288" algn="l"/>
                  <a:tab pos="4146550" algn="l"/>
                  <a:tab pos="4975225" algn="l"/>
                  <a:tab pos="5805488" algn="l"/>
                  <a:tab pos="6634163" algn="l"/>
                  <a:tab pos="7464425" algn="l"/>
                  <a:tab pos="8293100" algn="l"/>
                  <a:tab pos="9123363" algn="l"/>
                </a:tabLst>
              </a:pPr>
              <a:r>
                <a:rPr lang="en-GB" dirty="0" err="1">
                  <a:solidFill>
                    <a:schemeClr val="accent3">
                      <a:lumMod val="50000"/>
                    </a:schemeClr>
                  </a:solidFill>
                  <a:latin typeface="+mn-lt"/>
                </a:rPr>
                <a:t>Nanowires</a:t>
              </a:r>
              <a:r>
                <a:rPr lang="en-GB" dirty="0">
                  <a:solidFill>
                    <a:schemeClr val="accent3">
                      <a:lumMod val="50000"/>
                    </a:schemeClr>
                  </a:solidFill>
                  <a:latin typeface="+mn-lt"/>
                </a:rPr>
                <a:t>:</a:t>
              </a:r>
            </a:p>
          </p:txBody>
        </p:sp>
        <p:sp>
          <p:nvSpPr>
            <p:cNvPr id="48141" name="Text Box 7"/>
            <p:cNvSpPr txBox="1">
              <a:spLocks noChangeArrowheads="1"/>
            </p:cNvSpPr>
            <p:nvPr/>
          </p:nvSpPr>
          <p:spPr bwMode="auto">
            <a:xfrm>
              <a:off x="530225" y="4191000"/>
              <a:ext cx="3897095" cy="473911"/>
            </a:xfrm>
            <a:prstGeom prst="rect">
              <a:avLst/>
            </a:prstGeom>
            <a:noFill/>
            <a:ln w="9525">
              <a:noFill/>
              <a:round/>
              <a:headEnd/>
              <a:tailEnd/>
            </a:ln>
          </p:spPr>
          <p:txBody>
            <a:bodyPr wrap="none" lIns="81639" tIns="42452" rIns="81639" bIns="42452">
              <a:spAutoFit/>
            </a:bodyPr>
            <a:lstStyle/>
            <a:p>
              <a:pPr>
                <a:lnSpc>
                  <a:spcPct val="86000"/>
                </a:lnSpc>
                <a:tabLst>
                  <a:tab pos="0" algn="l"/>
                  <a:tab pos="828675" algn="l"/>
                  <a:tab pos="1657350" algn="l"/>
                  <a:tab pos="2487613" algn="l"/>
                  <a:tab pos="3316288" algn="l"/>
                  <a:tab pos="4146550" algn="l"/>
                  <a:tab pos="4975225" algn="l"/>
                  <a:tab pos="5805488" algn="l"/>
                  <a:tab pos="6634163" algn="l"/>
                  <a:tab pos="7464425" algn="l"/>
                  <a:tab pos="8293100" algn="l"/>
                  <a:tab pos="9123363" algn="l"/>
                </a:tabLst>
              </a:pPr>
              <a:r>
                <a:rPr lang="en-GB" dirty="0">
                  <a:solidFill>
                    <a:schemeClr val="accent3">
                      <a:lumMod val="50000"/>
                    </a:schemeClr>
                  </a:solidFill>
                  <a:latin typeface="+mn-lt"/>
                </a:rPr>
                <a:t>Semiconductor Surfaces:</a:t>
              </a:r>
            </a:p>
          </p:txBody>
        </p:sp>
        <p:sp>
          <p:nvSpPr>
            <p:cNvPr id="48142" name="Text Box 8"/>
            <p:cNvSpPr txBox="1">
              <a:spLocks noChangeArrowheads="1"/>
            </p:cNvSpPr>
            <p:nvPr/>
          </p:nvSpPr>
          <p:spPr bwMode="auto">
            <a:xfrm>
              <a:off x="5672139" y="4114800"/>
              <a:ext cx="3038802" cy="473911"/>
            </a:xfrm>
            <a:prstGeom prst="rect">
              <a:avLst/>
            </a:prstGeom>
            <a:noFill/>
            <a:ln w="9525">
              <a:noFill/>
              <a:round/>
              <a:headEnd/>
              <a:tailEnd/>
            </a:ln>
          </p:spPr>
          <p:txBody>
            <a:bodyPr wrap="none" lIns="81639" tIns="42452" rIns="81639" bIns="42452">
              <a:spAutoFit/>
            </a:bodyPr>
            <a:lstStyle/>
            <a:p>
              <a:pPr>
                <a:lnSpc>
                  <a:spcPct val="86000"/>
                </a:lnSpc>
                <a:tabLst>
                  <a:tab pos="0" algn="l"/>
                  <a:tab pos="828675" algn="l"/>
                  <a:tab pos="1657350" algn="l"/>
                  <a:tab pos="2487613" algn="l"/>
                  <a:tab pos="3316288" algn="l"/>
                  <a:tab pos="4146550" algn="l"/>
                  <a:tab pos="4975225" algn="l"/>
                  <a:tab pos="5805488" algn="l"/>
                  <a:tab pos="6634163" algn="l"/>
                  <a:tab pos="7464425" algn="l"/>
                  <a:tab pos="8293100" algn="l"/>
                  <a:tab pos="9123363" algn="l"/>
                </a:tabLst>
              </a:pPr>
              <a:r>
                <a:rPr lang="en-GB" dirty="0">
                  <a:solidFill>
                    <a:schemeClr val="accent3">
                      <a:lumMod val="50000"/>
                    </a:schemeClr>
                  </a:solidFill>
                  <a:latin typeface="+mn-lt"/>
                </a:rPr>
                <a:t>3D-Solids/Liquids:</a:t>
              </a:r>
            </a:p>
          </p:txBody>
        </p:sp>
        <p:pic>
          <p:nvPicPr>
            <p:cNvPr id="48143" name="Picture 9"/>
            <p:cNvPicPr>
              <a:picLocks noChangeAspect="1" noChangeArrowheads="1"/>
            </p:cNvPicPr>
            <p:nvPr/>
          </p:nvPicPr>
          <p:blipFill>
            <a:blip r:embed="rId6" cstate="print"/>
            <a:srcRect l="33688" t="4599" r="34947" b="6430"/>
            <a:stretch>
              <a:fillRect/>
            </a:stretch>
          </p:blipFill>
          <p:spPr bwMode="auto">
            <a:xfrm>
              <a:off x="5637213" y="4548188"/>
              <a:ext cx="2439987" cy="2157412"/>
            </a:xfrm>
            <a:prstGeom prst="rect">
              <a:avLst/>
            </a:prstGeom>
            <a:noFill/>
            <a:ln w="9525">
              <a:noFill/>
              <a:round/>
              <a:headEnd/>
              <a:tailEnd/>
            </a:ln>
          </p:spPr>
        </p:pic>
      </p:grpSp>
      <p:sp>
        <p:nvSpPr>
          <p:cNvPr id="29" name="Rectangle 2"/>
          <p:cNvSpPr>
            <a:spLocks noChangeArrowheads="1"/>
          </p:cNvSpPr>
          <p:nvPr/>
        </p:nvSpPr>
        <p:spPr bwMode="auto">
          <a:xfrm>
            <a:off x="2971800" y="2438400"/>
            <a:ext cx="2819400" cy="1676400"/>
          </a:xfrm>
          <a:prstGeom prst="rect">
            <a:avLst/>
          </a:prstGeom>
          <a:solidFill>
            <a:schemeClr val="accent1">
              <a:lumMod val="20000"/>
              <a:lumOff val="80000"/>
              <a:alpha val="51000"/>
            </a:schemeClr>
          </a:solidFill>
          <a:ln w="9525">
            <a:solidFill>
              <a:schemeClr val="tx1"/>
            </a:solidFill>
            <a:miter lim="800000"/>
            <a:headEnd/>
            <a:tailEnd/>
          </a:ln>
        </p:spPr>
        <p:txBody>
          <a:bodyPr wrap="none" anchor="ctr"/>
          <a:lstStyle/>
          <a:p>
            <a:pPr algn="ctr">
              <a:defRPr/>
            </a:pPr>
            <a:r>
              <a:rPr lang="en-US" sz="2000" dirty="0">
                <a:latin typeface="Book Antiqua" pitchFamily="18" charset="0"/>
              </a:rPr>
              <a:t>G. Martyna (IBM) </a:t>
            </a:r>
          </a:p>
          <a:p>
            <a:pPr algn="ctr">
              <a:defRPr/>
            </a:pPr>
            <a:r>
              <a:rPr lang="en-US" sz="2000" dirty="0">
                <a:latin typeface="Book Antiqua" pitchFamily="18" charset="0"/>
              </a:rPr>
              <a:t>M. Tuckerman (NYU)</a:t>
            </a:r>
          </a:p>
          <a:p>
            <a:pPr algn="ctr">
              <a:defRPr/>
            </a:pPr>
            <a:r>
              <a:rPr lang="en-US" sz="2000" dirty="0">
                <a:latin typeface="Book Antiqua" pitchFamily="18" charset="0"/>
              </a:rPr>
              <a:t>L. Kale (UIUC</a:t>
            </a:r>
            <a:r>
              <a:rPr lang="en-US" sz="2000" dirty="0" smtClean="0">
                <a:latin typeface="Book Antiqua" pitchFamily="18" charset="0"/>
              </a:rPr>
              <a:t>)</a:t>
            </a:r>
          </a:p>
          <a:p>
            <a:pPr algn="ctr">
              <a:defRPr/>
            </a:pPr>
            <a:r>
              <a:rPr lang="en-US" sz="2000" dirty="0" smtClean="0">
                <a:latin typeface="Book Antiqua" pitchFamily="18" charset="0"/>
              </a:rPr>
              <a:t>J. </a:t>
            </a:r>
            <a:r>
              <a:rPr lang="en-US" sz="2000" dirty="0" err="1" smtClean="0">
                <a:latin typeface="Book Antiqua" pitchFamily="18" charset="0"/>
              </a:rPr>
              <a:t>Dongarra</a:t>
            </a:r>
            <a:endParaRPr lang="en-US" sz="2000" dirty="0" smtClean="0">
              <a:latin typeface="Book Antiqua" pitchFamily="18" charset="0"/>
            </a:endParaRPr>
          </a:p>
        </p:txBody>
      </p:sp>
      <p:sp>
        <p:nvSpPr>
          <p:cNvPr id="2" name="TextBox 1"/>
          <p:cNvSpPr txBox="1"/>
          <p:nvPr/>
        </p:nvSpPr>
        <p:spPr>
          <a:xfrm>
            <a:off x="381000" y="4953000"/>
            <a:ext cx="8229600" cy="954107"/>
          </a:xfrm>
          <a:prstGeom prst="rect">
            <a:avLst/>
          </a:prstGeom>
          <a:solidFill>
            <a:schemeClr val="accent1">
              <a:lumMod val="40000"/>
              <a:lumOff val="60000"/>
              <a:alpha val="91000"/>
            </a:schemeClr>
          </a:solidFill>
        </p:spPr>
        <p:txBody>
          <a:bodyPr wrap="square" rtlCol="0">
            <a:spAutoFit/>
          </a:bodyPr>
          <a:lstStyle/>
          <a:p>
            <a:r>
              <a:rPr lang="en-GB" sz="2800" dirty="0"/>
              <a:t>Using Charm++ virtualization, we can efficiently scale small (32 molecule) systems to thousands of </a:t>
            </a:r>
            <a:r>
              <a:rPr lang="en-GB" sz="2800" dirty="0" smtClean="0"/>
              <a:t>processors</a:t>
            </a:r>
            <a:endParaRPr lang="en-US" sz="2800" dirty="0"/>
          </a:p>
        </p:txBody>
      </p:sp>
    </p:spTree>
    <p:extLst>
      <p:ext uri="{BB962C8B-B14F-4D97-AF65-F5344CB8AC3E}">
        <p14:creationId xmlns:p14="http://schemas.microsoft.com/office/powerpoint/2010/main" val="133091247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
          <p:cNvSpPr>
            <a:spLocks noGrp="1" noChangeArrowheads="1"/>
          </p:cNvSpPr>
          <p:nvPr>
            <p:ph type="title"/>
          </p:nvPr>
        </p:nvSpPr>
        <p:spPr/>
        <p:txBody>
          <a:bodyPr>
            <a:normAutofit fontScale="90000"/>
          </a:bodyPr>
          <a:lstStyle/>
          <a:p>
            <a:r>
              <a:rPr lang="en-US" smtClean="0"/>
              <a:t>Decomposition and Computation Flow</a:t>
            </a:r>
            <a:endParaRPr lang="en-US" dirty="0" smtClean="0"/>
          </a:p>
        </p:txBody>
      </p:sp>
      <p:sp>
        <p:nvSpPr>
          <p:cNvPr id="7" name="Date Placeholder 6"/>
          <p:cNvSpPr>
            <a:spLocks noGrp="1"/>
          </p:cNvSpPr>
          <p:nvPr>
            <p:ph type="dt" sz="half" idx="10"/>
          </p:nvPr>
        </p:nvSpPr>
        <p:spPr/>
        <p:txBody>
          <a:bodyPr/>
          <a:lstStyle/>
          <a:p>
            <a:fld id="{E416B272-B97B-9848-A7B1-0730F914E62F}" type="datetime1">
              <a:rPr lang="en-US" smtClean="0"/>
              <a:t>8/29/12</a:t>
            </a:fld>
            <a:endParaRPr lang="en-US" dirty="0"/>
          </a:p>
        </p:txBody>
      </p:sp>
      <p:sp>
        <p:nvSpPr>
          <p:cNvPr id="50182" name="Footer Placeholder 5"/>
          <p:cNvSpPr>
            <a:spLocks noGrp="1"/>
          </p:cNvSpPr>
          <p:nvPr>
            <p:ph type="ftr" sz="quarter" idx="11"/>
          </p:nvPr>
        </p:nvSpPr>
        <p:spPr/>
        <p:txBody>
          <a:bodyPr/>
          <a:lstStyle/>
          <a:p>
            <a:r>
              <a:rPr lang="en-US" smtClean="0"/>
              <a:t>cs598LVK</a:t>
            </a:r>
            <a:endParaRPr lang="en-US" dirty="0" smtClean="0"/>
          </a:p>
        </p:txBody>
      </p:sp>
      <p:sp>
        <p:nvSpPr>
          <p:cNvPr id="8" name="Slide Number Placeholder 7"/>
          <p:cNvSpPr>
            <a:spLocks noGrp="1"/>
          </p:cNvSpPr>
          <p:nvPr>
            <p:ph type="sldNum" sz="quarter" idx="12"/>
          </p:nvPr>
        </p:nvSpPr>
        <p:spPr/>
        <p:txBody>
          <a:bodyPr/>
          <a:lstStyle/>
          <a:p>
            <a:fld id="{AB45D6F5-C874-4283-99EA-D93D3B58E0B5}" type="slidenum">
              <a:rPr lang="en-US" smtClean="0"/>
              <a:pPr/>
              <a:t>37</a:t>
            </a:fld>
            <a:endParaRPr lang="en-US" dirty="0"/>
          </a:p>
        </p:txBody>
      </p:sp>
      <p:pic>
        <p:nvPicPr>
          <p:cNvPr id="50180" name="Picture 2"/>
          <p:cNvPicPr>
            <a:picLocks noChangeAspect="1" noChangeArrowheads="1"/>
          </p:cNvPicPr>
          <p:nvPr/>
        </p:nvPicPr>
        <p:blipFill>
          <a:blip r:embed="rId3" cstate="print"/>
          <a:srcRect/>
          <a:stretch>
            <a:fillRect/>
          </a:stretch>
        </p:blipFill>
        <p:spPr bwMode="auto">
          <a:xfrm>
            <a:off x="1588" y="838200"/>
            <a:ext cx="9142412" cy="5524500"/>
          </a:xfrm>
          <a:prstGeom prst="rect">
            <a:avLst/>
          </a:prstGeom>
          <a:noFill/>
          <a:ln w="9525">
            <a:noFill/>
            <a:round/>
            <a:headEnd/>
            <a:tailEnd/>
          </a:ln>
        </p:spPr>
      </p:pic>
    </p:spTree>
    <p:extLst>
      <p:ext uri="{BB962C8B-B14F-4D97-AF65-F5344CB8AC3E}">
        <p14:creationId xmlns:p14="http://schemas.microsoft.com/office/powerpoint/2010/main" val="422373060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0" y="274638"/>
            <a:ext cx="9144000" cy="1143000"/>
          </a:xfrm>
        </p:spPr>
        <p:txBody>
          <a:bodyPr>
            <a:normAutofit/>
          </a:bodyPr>
          <a:lstStyle/>
          <a:p>
            <a:r>
              <a:rPr lang="en-US" dirty="0" smtClean="0"/>
              <a:t>Topology Aware Mapping of Objects</a:t>
            </a:r>
          </a:p>
        </p:txBody>
      </p:sp>
      <p:pic>
        <p:nvPicPr>
          <p:cNvPr id="51203" name="Content Placeholder 3" descr="mapping2.png"/>
          <p:cNvPicPr>
            <a:picLocks noGrp="1" noChangeAspect="1"/>
          </p:cNvPicPr>
          <p:nvPr>
            <p:ph idx="1"/>
          </p:nvPr>
        </p:nvPicPr>
        <p:blipFill>
          <a:blip r:embed="rId3" cstate="print"/>
          <a:stretch>
            <a:fillRect/>
          </a:stretch>
        </p:blipFill>
        <p:spPr>
          <a:xfrm>
            <a:off x="2340449" y="1600200"/>
            <a:ext cx="4463102" cy="4525963"/>
          </a:xfrm>
        </p:spPr>
      </p:pic>
      <p:sp>
        <p:nvSpPr>
          <p:cNvPr id="7" name="Date Placeholder 6"/>
          <p:cNvSpPr>
            <a:spLocks noGrp="1"/>
          </p:cNvSpPr>
          <p:nvPr>
            <p:ph type="dt" sz="half" idx="10"/>
          </p:nvPr>
        </p:nvSpPr>
        <p:spPr/>
        <p:txBody>
          <a:bodyPr/>
          <a:lstStyle/>
          <a:p>
            <a:fld id="{F4BFB5DC-F588-0441-8D99-81DB2A604618}" type="datetime1">
              <a:rPr lang="en-US" smtClean="0"/>
              <a:t>8/29/12</a:t>
            </a:fld>
            <a:endParaRPr lang="en-US" dirty="0"/>
          </a:p>
        </p:txBody>
      </p:sp>
      <p:sp>
        <p:nvSpPr>
          <p:cNvPr id="51206" name="Footer Placeholder 5"/>
          <p:cNvSpPr>
            <a:spLocks noGrp="1"/>
          </p:cNvSpPr>
          <p:nvPr>
            <p:ph type="ftr" sz="quarter" idx="11"/>
          </p:nvPr>
        </p:nvSpPr>
        <p:spPr/>
        <p:txBody>
          <a:bodyPr/>
          <a:lstStyle/>
          <a:p>
            <a:r>
              <a:rPr lang="en-US" smtClean="0"/>
              <a:t>cs598LVK</a:t>
            </a:r>
            <a:endParaRPr lang="en-US" dirty="0" smtClean="0"/>
          </a:p>
        </p:txBody>
      </p:sp>
      <p:sp>
        <p:nvSpPr>
          <p:cNvPr id="8" name="Slide Number Placeholder 7"/>
          <p:cNvSpPr>
            <a:spLocks noGrp="1"/>
          </p:cNvSpPr>
          <p:nvPr>
            <p:ph type="sldNum" sz="quarter" idx="12"/>
          </p:nvPr>
        </p:nvSpPr>
        <p:spPr/>
        <p:txBody>
          <a:bodyPr/>
          <a:lstStyle/>
          <a:p>
            <a:fld id="{3EF9F3CA-D42A-4F16-9502-7E916E4DA7FE}" type="slidenum">
              <a:rPr lang="en-US" smtClean="0"/>
              <a:pPr/>
              <a:t>38</a:t>
            </a:fld>
            <a:endParaRPr lang="en-US" dirty="0"/>
          </a:p>
        </p:txBody>
      </p:sp>
    </p:spTree>
    <p:extLst>
      <p:ext uri="{BB962C8B-B14F-4D97-AF65-F5344CB8AC3E}">
        <p14:creationId xmlns:p14="http://schemas.microsoft.com/office/powerpoint/2010/main" val="228040566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457200" y="274638"/>
            <a:ext cx="8229600" cy="1630362"/>
          </a:xfrm>
        </p:spPr>
        <p:txBody>
          <a:bodyPr>
            <a:noAutofit/>
          </a:bodyPr>
          <a:lstStyle/>
          <a:p>
            <a:r>
              <a:rPr lang="en-US" sz="3200" dirty="0" smtClean="0"/>
              <a:t>Improvements by topological aware mapping of computation to processors</a:t>
            </a:r>
          </a:p>
        </p:txBody>
      </p:sp>
      <p:pic>
        <p:nvPicPr>
          <p:cNvPr id="52229" name="Picture 5" descr="w256Topo8kvn2scaled"/>
          <p:cNvPicPr>
            <a:picLocks noGrp="1" noChangeAspect="1" noChangeArrowheads="1"/>
          </p:cNvPicPr>
          <p:nvPr>
            <p:ph sz="half" idx="1"/>
          </p:nvPr>
        </p:nvPicPr>
        <p:blipFill>
          <a:blip r:embed="rId2" cstate="print"/>
          <a:stretch>
            <a:fillRect/>
          </a:stretch>
        </p:blipFill>
        <p:spPr>
          <a:xfrm>
            <a:off x="752323" y="274637"/>
            <a:ext cx="4667553" cy="6126163"/>
          </a:xfrm>
        </p:spPr>
      </p:pic>
      <p:pic>
        <p:nvPicPr>
          <p:cNvPr id="52227" name="Picture 3" descr="w256notopo8kvn"/>
          <p:cNvPicPr>
            <a:picLocks noGrp="1" noChangeAspect="1" noChangeArrowheads="1"/>
          </p:cNvPicPr>
          <p:nvPr>
            <p:ph sz="half" idx="2"/>
          </p:nvPr>
        </p:nvPicPr>
        <p:blipFill>
          <a:blip r:embed="rId3" cstate="print"/>
          <a:stretch>
            <a:fillRect/>
          </a:stretch>
        </p:blipFill>
        <p:spPr>
          <a:xfrm>
            <a:off x="3962401" y="533400"/>
            <a:ext cx="4644572" cy="6096000"/>
          </a:xfrm>
        </p:spPr>
      </p:pic>
      <p:sp>
        <p:nvSpPr>
          <p:cNvPr id="9" name="Date Placeholder 8"/>
          <p:cNvSpPr>
            <a:spLocks noGrp="1"/>
          </p:cNvSpPr>
          <p:nvPr>
            <p:ph type="dt" sz="half" idx="10"/>
          </p:nvPr>
        </p:nvSpPr>
        <p:spPr/>
        <p:txBody>
          <a:bodyPr/>
          <a:lstStyle/>
          <a:p>
            <a:fld id="{01971A63-70A3-214E-AD5A-0749C2AC86D6}" type="datetime1">
              <a:rPr lang="en-US" smtClean="0"/>
              <a:t>8/29/12</a:t>
            </a:fld>
            <a:endParaRPr lang="en-US" dirty="0"/>
          </a:p>
        </p:txBody>
      </p:sp>
      <p:sp>
        <p:nvSpPr>
          <p:cNvPr id="52232" name="Footer Placeholder 7"/>
          <p:cNvSpPr>
            <a:spLocks noGrp="1"/>
          </p:cNvSpPr>
          <p:nvPr>
            <p:ph type="ftr" sz="quarter" idx="11"/>
          </p:nvPr>
        </p:nvSpPr>
        <p:spPr/>
        <p:txBody>
          <a:bodyPr/>
          <a:lstStyle/>
          <a:p>
            <a:r>
              <a:rPr lang="en-US" smtClean="0"/>
              <a:t>cs598LVK</a:t>
            </a:r>
            <a:endParaRPr lang="en-US" dirty="0" smtClean="0"/>
          </a:p>
        </p:txBody>
      </p:sp>
      <p:sp>
        <p:nvSpPr>
          <p:cNvPr id="10" name="Slide Number Placeholder 9"/>
          <p:cNvSpPr>
            <a:spLocks noGrp="1"/>
          </p:cNvSpPr>
          <p:nvPr>
            <p:ph type="sldNum" sz="quarter" idx="12"/>
          </p:nvPr>
        </p:nvSpPr>
        <p:spPr/>
        <p:txBody>
          <a:bodyPr/>
          <a:lstStyle/>
          <a:p>
            <a:fld id="{247C39AB-C319-403C-8545-69BA255C32C6}" type="slidenum">
              <a:rPr lang="en-US" smtClean="0"/>
              <a:pPr/>
              <a:t>39</a:t>
            </a:fld>
            <a:endParaRPr lang="en-US" dirty="0"/>
          </a:p>
        </p:txBody>
      </p:sp>
      <p:sp>
        <p:nvSpPr>
          <p:cNvPr id="52228" name="Text Box 4"/>
          <p:cNvSpPr txBox="1">
            <a:spLocks noChangeArrowheads="1"/>
          </p:cNvSpPr>
          <p:nvPr/>
        </p:nvSpPr>
        <p:spPr bwMode="auto">
          <a:xfrm>
            <a:off x="152400" y="5334000"/>
            <a:ext cx="8763000" cy="1200329"/>
          </a:xfrm>
          <a:prstGeom prst="rect">
            <a:avLst/>
          </a:prstGeom>
          <a:noFill/>
          <a:ln w="9525">
            <a:noFill/>
            <a:miter lim="800000"/>
            <a:headEnd/>
            <a:tailEnd/>
          </a:ln>
        </p:spPr>
        <p:txBody>
          <a:bodyPr wrap="square">
            <a:spAutoFit/>
          </a:bodyPr>
          <a:lstStyle/>
          <a:p>
            <a:r>
              <a:rPr lang="en-US" sz="1800" dirty="0">
                <a:solidFill>
                  <a:schemeClr val="accent4">
                    <a:lumMod val="50000"/>
                  </a:schemeClr>
                </a:solidFill>
              </a:rPr>
              <a:t>The simulation of the right panel, maps computational work to processors taking the network connectivity into account while the left panel simulation does not. The “black’’ or idle time processors spent waiting for computational work to arrive on processors is significantly reduced at left. (256waters, 70R, on BG/L 4096 cores)</a:t>
            </a:r>
          </a:p>
        </p:txBody>
      </p:sp>
      <p:sp>
        <p:nvSpPr>
          <p:cNvPr id="2" name="TextBox 1"/>
          <p:cNvSpPr txBox="1"/>
          <p:nvPr/>
        </p:nvSpPr>
        <p:spPr>
          <a:xfrm>
            <a:off x="152400" y="4267200"/>
            <a:ext cx="8489950" cy="830997"/>
          </a:xfrm>
          <a:prstGeom prst="rect">
            <a:avLst/>
          </a:prstGeom>
          <a:blipFill rotWithShape="1">
            <a:blip r:embed="rId4"/>
            <a:tile tx="0" ty="0" sx="100000" sy="100000" flip="none" algn="tl"/>
          </a:blipFill>
        </p:spPr>
        <p:txBody>
          <a:bodyPr wrap="square" rtlCol="0">
            <a:spAutoFit/>
          </a:bodyPr>
          <a:lstStyle/>
          <a:p>
            <a:r>
              <a:rPr lang="en-US" dirty="0" err="1" smtClean="0">
                <a:solidFill>
                  <a:schemeClr val="bg2">
                    <a:lumMod val="75000"/>
                  </a:schemeClr>
                </a:solidFill>
              </a:rPr>
              <a:t>Punchline</a:t>
            </a:r>
            <a:r>
              <a:rPr lang="en-US" dirty="0" smtClean="0">
                <a:solidFill>
                  <a:schemeClr val="bg2">
                    <a:lumMod val="75000"/>
                  </a:schemeClr>
                </a:solidFill>
              </a:rPr>
              <a:t>: </a:t>
            </a:r>
            <a:r>
              <a:rPr lang="en-US" dirty="0" err="1" smtClean="0">
                <a:solidFill>
                  <a:schemeClr val="bg2">
                    <a:lumMod val="75000"/>
                  </a:schemeClr>
                </a:solidFill>
              </a:rPr>
              <a:t>Overdecomposition</a:t>
            </a:r>
            <a:r>
              <a:rPr lang="en-US" dirty="0" smtClean="0">
                <a:solidFill>
                  <a:schemeClr val="bg2">
                    <a:lumMod val="75000"/>
                  </a:schemeClr>
                </a:solidFill>
              </a:rPr>
              <a:t> into </a:t>
            </a:r>
            <a:r>
              <a:rPr lang="en-US" dirty="0" err="1" smtClean="0">
                <a:solidFill>
                  <a:schemeClr val="bg2">
                    <a:lumMod val="75000"/>
                  </a:schemeClr>
                </a:solidFill>
              </a:rPr>
              <a:t>Migratable</a:t>
            </a:r>
            <a:r>
              <a:rPr lang="en-US" dirty="0" smtClean="0">
                <a:solidFill>
                  <a:schemeClr val="bg2">
                    <a:lumMod val="75000"/>
                  </a:schemeClr>
                </a:solidFill>
              </a:rPr>
              <a:t> Objects created the degree of freedom needed for flexible mapping </a:t>
            </a:r>
            <a:endParaRPr lang="en-US" dirty="0">
              <a:solidFill>
                <a:schemeClr val="bg2">
                  <a:lumMod val="75000"/>
                </a:schemeClr>
              </a:solidFill>
            </a:endParaRPr>
          </a:p>
        </p:txBody>
      </p:sp>
    </p:spTree>
    <p:extLst>
      <p:ext uri="{BB962C8B-B14F-4D97-AF65-F5344CB8AC3E}">
        <p14:creationId xmlns:p14="http://schemas.microsoft.com/office/powerpoint/2010/main" val="33702994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ppt_w"/>
                                          </p:val>
                                        </p:tav>
                                        <p:tav tm="100000">
                                          <p:val>
                                            <p:strVal val="#ppt_w"/>
                                          </p:val>
                                        </p:tav>
                                      </p:tavLst>
                                    </p:anim>
                                    <p:anim calcmode="lin" valueType="num">
                                      <p:cBhvr>
                                        <p:cTn id="8" dur="500" fill="hold"/>
                                        <p:tgtEl>
                                          <p:spTgt spid="2"/>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Processors vs. “WUDU”s</a:t>
            </a:r>
            <a:endParaRPr lang="en-US" dirty="0"/>
          </a:p>
        </p:txBody>
      </p:sp>
      <p:sp>
        <p:nvSpPr>
          <p:cNvPr id="3" name="Content Placeholder 2"/>
          <p:cNvSpPr>
            <a:spLocks noGrp="1"/>
          </p:cNvSpPr>
          <p:nvPr>
            <p:ph idx="1"/>
          </p:nvPr>
        </p:nvSpPr>
        <p:spPr>
          <a:xfrm>
            <a:off x="457200" y="1600200"/>
            <a:ext cx="8382000" cy="4648200"/>
          </a:xfrm>
        </p:spPr>
        <p:txBody>
          <a:bodyPr>
            <a:normAutofit fontScale="92500" lnSpcReduction="10000"/>
          </a:bodyPr>
          <a:lstStyle/>
          <a:p>
            <a:r>
              <a:rPr lang="en-US" sz="2800" dirty="0"/>
              <a:t>E</a:t>
            </a:r>
            <a:r>
              <a:rPr lang="en-US" sz="2800" dirty="0" smtClean="0"/>
              <a:t>liminate “processor” from programmer’s vocabulary</a:t>
            </a:r>
          </a:p>
          <a:p>
            <a:pPr lvl="1"/>
            <a:r>
              <a:rPr lang="en-US" sz="2400" dirty="0" smtClean="0"/>
              <a:t>Well, almost</a:t>
            </a:r>
          </a:p>
          <a:p>
            <a:r>
              <a:rPr lang="en-US" dirty="0" smtClean="0"/>
              <a:t>Decomposition into:  </a:t>
            </a:r>
          </a:p>
          <a:p>
            <a:pPr lvl="1"/>
            <a:r>
              <a:rPr lang="en-US" dirty="0" smtClean="0"/>
              <a:t>Work-Units and Data Units (WUDUs)</a:t>
            </a:r>
          </a:p>
          <a:p>
            <a:pPr lvl="1"/>
            <a:r>
              <a:rPr lang="en-US" dirty="0" smtClean="0"/>
              <a:t>Work-units: code, one or more data units</a:t>
            </a:r>
          </a:p>
          <a:p>
            <a:pPr lvl="1"/>
            <a:r>
              <a:rPr lang="en-US" dirty="0" smtClean="0"/>
              <a:t>Data-units: sections of arrays, meshes, …</a:t>
            </a:r>
          </a:p>
          <a:p>
            <a:pPr lvl="1"/>
            <a:r>
              <a:rPr lang="en-US" dirty="0" smtClean="0"/>
              <a:t>Amalgams: </a:t>
            </a:r>
          </a:p>
          <a:p>
            <a:pPr lvl="2"/>
            <a:r>
              <a:rPr lang="en-US" dirty="0" smtClean="0"/>
              <a:t>Objects with associated work-units, </a:t>
            </a:r>
          </a:p>
          <a:p>
            <a:pPr lvl="2"/>
            <a:r>
              <a:rPr lang="en-US" dirty="0" smtClean="0"/>
              <a:t>Threads with own stack and heap</a:t>
            </a:r>
          </a:p>
          <a:p>
            <a:r>
              <a:rPr lang="en-US" dirty="0" smtClean="0"/>
              <a:t>Who does decomposition?</a:t>
            </a:r>
          </a:p>
          <a:p>
            <a:pPr lvl="1"/>
            <a:r>
              <a:rPr lang="en-US" dirty="0" smtClean="0"/>
              <a:t>Programmer, compiler, or both</a:t>
            </a:r>
          </a:p>
        </p:txBody>
      </p:sp>
      <p:sp>
        <p:nvSpPr>
          <p:cNvPr id="4" name="Date Placeholder 3"/>
          <p:cNvSpPr>
            <a:spLocks noGrp="1"/>
          </p:cNvSpPr>
          <p:nvPr>
            <p:ph type="dt" sz="half" idx="10"/>
          </p:nvPr>
        </p:nvSpPr>
        <p:spPr/>
        <p:txBody>
          <a:bodyPr/>
          <a:lstStyle/>
          <a:p>
            <a:pPr>
              <a:defRPr/>
            </a:pPr>
            <a:fld id="{DEEA1348-82D5-BE41-AC59-371F0163146E}" type="datetime1">
              <a:rPr lang="en-US" smtClean="0"/>
              <a:t>8/29/12</a:t>
            </a:fld>
            <a:endParaRPr lang="en-US" dirty="0"/>
          </a:p>
        </p:txBody>
      </p:sp>
      <p:sp>
        <p:nvSpPr>
          <p:cNvPr id="5" name="Footer Placeholder 4"/>
          <p:cNvSpPr>
            <a:spLocks noGrp="1"/>
          </p:cNvSpPr>
          <p:nvPr>
            <p:ph type="ftr" sz="quarter" idx="11"/>
          </p:nvPr>
        </p:nvSpPr>
        <p:spPr/>
        <p:txBody>
          <a:bodyPr/>
          <a:lstStyle/>
          <a:p>
            <a:pPr>
              <a:defRPr/>
            </a:pPr>
            <a:r>
              <a:rPr lang="en-US" smtClean="0"/>
              <a:t>cs598LVK</a:t>
            </a:r>
            <a:endParaRPr lang="en-US" dirty="0"/>
          </a:p>
        </p:txBody>
      </p:sp>
      <p:sp>
        <p:nvSpPr>
          <p:cNvPr id="6" name="Slide Number Placeholder 5"/>
          <p:cNvSpPr>
            <a:spLocks noGrp="1"/>
          </p:cNvSpPr>
          <p:nvPr>
            <p:ph type="sldNum" sz="quarter" idx="12"/>
          </p:nvPr>
        </p:nvSpPr>
        <p:spPr/>
        <p:txBody>
          <a:bodyPr/>
          <a:lstStyle/>
          <a:p>
            <a:pPr>
              <a:defRPr/>
            </a:pPr>
            <a:fld id="{3EF9F3CA-D42A-4F16-9502-7E916E4DA7FE}" type="slidenum">
              <a:rPr lang="en-US" smtClean="0"/>
              <a:pPr>
                <a:defRPr/>
              </a:pPr>
              <a:t>4</a:t>
            </a:fld>
            <a:endParaRPr lang="en-US" dirty="0"/>
          </a:p>
        </p:txBody>
      </p:sp>
    </p:spTree>
    <p:extLst>
      <p:ext uri="{BB962C8B-B14F-4D97-AF65-F5344CB8AC3E}">
        <p14:creationId xmlns:p14="http://schemas.microsoft.com/office/powerpoint/2010/main" val="23130513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err="1" smtClean="0"/>
              <a:t>OpenAtom</a:t>
            </a:r>
            <a:r>
              <a:rPr lang="en-US" dirty="0" smtClean="0"/>
              <a:t> Performance Sampler</a:t>
            </a:r>
            <a:endParaRPr lang="en-US" dirty="0"/>
          </a:p>
        </p:txBody>
      </p:sp>
      <p:sp>
        <p:nvSpPr>
          <p:cNvPr id="5" name="Date Placeholder 4"/>
          <p:cNvSpPr>
            <a:spLocks noGrp="1"/>
          </p:cNvSpPr>
          <p:nvPr>
            <p:ph type="dt" sz="half" idx="10"/>
          </p:nvPr>
        </p:nvSpPr>
        <p:spPr/>
        <p:txBody>
          <a:bodyPr/>
          <a:lstStyle/>
          <a:p>
            <a:pPr>
              <a:defRPr/>
            </a:pPr>
            <a:fld id="{08B2DDE5-D329-C845-BE6A-79E9344A7C4E}" type="datetime1">
              <a:rPr lang="en-US" smtClean="0"/>
              <a:t>8/29/12</a:t>
            </a:fld>
            <a:endParaRPr lang="en-US" dirty="0"/>
          </a:p>
        </p:txBody>
      </p:sp>
      <p:sp>
        <p:nvSpPr>
          <p:cNvPr id="6" name="Footer Placeholder 5"/>
          <p:cNvSpPr>
            <a:spLocks noGrp="1"/>
          </p:cNvSpPr>
          <p:nvPr>
            <p:ph type="ftr" sz="quarter" idx="11"/>
          </p:nvPr>
        </p:nvSpPr>
        <p:spPr/>
        <p:txBody>
          <a:bodyPr/>
          <a:lstStyle/>
          <a:p>
            <a:pPr>
              <a:defRPr/>
            </a:pPr>
            <a:r>
              <a:rPr lang="en-US" smtClean="0"/>
              <a:t>cs598LVK</a:t>
            </a:r>
            <a:endParaRPr lang="en-US" dirty="0"/>
          </a:p>
        </p:txBody>
      </p:sp>
      <p:sp>
        <p:nvSpPr>
          <p:cNvPr id="7" name="Slide Number Placeholder 6"/>
          <p:cNvSpPr>
            <a:spLocks noGrp="1"/>
          </p:cNvSpPr>
          <p:nvPr>
            <p:ph type="sldNum" sz="quarter" idx="12"/>
          </p:nvPr>
        </p:nvSpPr>
        <p:spPr/>
        <p:txBody>
          <a:bodyPr/>
          <a:lstStyle/>
          <a:p>
            <a:pPr>
              <a:defRPr/>
            </a:pPr>
            <a:fld id="{247C39AB-C319-403C-8545-69BA255C32C6}" type="slidenum">
              <a:rPr lang="en-US" smtClean="0"/>
              <a:pPr>
                <a:defRPr/>
              </a:pPr>
              <a:t>40</a:t>
            </a:fld>
            <a:endParaRPr lang="en-US" dirty="0"/>
          </a:p>
        </p:txBody>
      </p:sp>
      <p:pic>
        <p:nvPicPr>
          <p:cNvPr id="14" name="Picture 13" descr="leancp.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1981200"/>
            <a:ext cx="5987143" cy="4191000"/>
          </a:xfrm>
          <a:prstGeom prst="rect">
            <a:avLst/>
          </a:prstGeom>
        </p:spPr>
      </p:pic>
      <p:sp>
        <p:nvSpPr>
          <p:cNvPr id="15" name="TextBox 14"/>
          <p:cNvSpPr txBox="1"/>
          <p:nvPr/>
        </p:nvSpPr>
        <p:spPr>
          <a:xfrm>
            <a:off x="685800" y="1524000"/>
            <a:ext cx="3657600" cy="1200328"/>
          </a:xfrm>
          <a:prstGeom prst="rect">
            <a:avLst/>
          </a:prstGeom>
          <a:noFill/>
        </p:spPr>
        <p:txBody>
          <a:bodyPr wrap="square" rtlCol="0">
            <a:spAutoFit/>
          </a:bodyPr>
          <a:lstStyle/>
          <a:p>
            <a:r>
              <a:rPr lang="en-US" dirty="0" smtClean="0"/>
              <a:t>Ongoing work on: </a:t>
            </a:r>
          </a:p>
          <a:p>
            <a:r>
              <a:rPr lang="en-US" dirty="0" smtClean="0"/>
              <a:t>K-points</a:t>
            </a:r>
          </a:p>
          <a:p>
            <a:endParaRPr lang="en-US" dirty="0"/>
          </a:p>
        </p:txBody>
      </p:sp>
    </p:spTree>
    <p:extLst>
      <p:ext uri="{BB962C8B-B14F-4D97-AF65-F5344CB8AC3E}">
        <p14:creationId xmlns:p14="http://schemas.microsoft.com/office/powerpoint/2010/main" val="102919151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Saving Cooling Energy</a:t>
            </a:r>
            <a:endParaRPr lang="en-US" dirty="0"/>
          </a:p>
        </p:txBody>
      </p:sp>
      <p:sp>
        <p:nvSpPr>
          <p:cNvPr id="3" name="Content Placeholder 2"/>
          <p:cNvSpPr>
            <a:spLocks noGrp="1"/>
          </p:cNvSpPr>
          <p:nvPr>
            <p:ph idx="1"/>
          </p:nvPr>
        </p:nvSpPr>
        <p:spPr>
          <a:xfrm>
            <a:off x="457200" y="1600200"/>
            <a:ext cx="8382000" cy="4525963"/>
          </a:xfrm>
        </p:spPr>
        <p:txBody>
          <a:bodyPr>
            <a:normAutofit/>
          </a:bodyPr>
          <a:lstStyle/>
          <a:p>
            <a:r>
              <a:rPr lang="en-US" dirty="0" smtClean="0"/>
              <a:t>Some cores/chips might get too hot</a:t>
            </a:r>
          </a:p>
          <a:p>
            <a:pPr lvl="1"/>
            <a:r>
              <a:rPr lang="en-US" dirty="0" smtClean="0"/>
              <a:t>We want to avoid </a:t>
            </a:r>
          </a:p>
          <a:p>
            <a:pPr lvl="2"/>
            <a:r>
              <a:rPr lang="en-US" dirty="0" smtClean="0"/>
              <a:t>Running everyone at lower speed, </a:t>
            </a:r>
          </a:p>
          <a:p>
            <a:pPr lvl="2"/>
            <a:r>
              <a:rPr lang="en-US" dirty="0" smtClean="0"/>
              <a:t>Conservative (expensive) cooling</a:t>
            </a:r>
          </a:p>
          <a:p>
            <a:r>
              <a:rPr lang="en-US" dirty="0" smtClean="0"/>
              <a:t>Reduce frequency (DVFS) of the hot cores?</a:t>
            </a:r>
          </a:p>
          <a:p>
            <a:pPr lvl="1"/>
            <a:r>
              <a:rPr lang="en-US" dirty="0" smtClean="0"/>
              <a:t>Works fine for sequential computing</a:t>
            </a:r>
          </a:p>
          <a:p>
            <a:pPr lvl="1"/>
            <a:r>
              <a:rPr lang="en-US" dirty="0" smtClean="0"/>
              <a:t>In parallel:</a:t>
            </a:r>
          </a:p>
          <a:p>
            <a:pPr lvl="2"/>
            <a:r>
              <a:rPr lang="en-US" dirty="0" smtClean="0"/>
              <a:t>There are dependences/barriers</a:t>
            </a:r>
          </a:p>
          <a:p>
            <a:pPr lvl="2"/>
            <a:r>
              <a:rPr lang="en-US" dirty="0" smtClean="0"/>
              <a:t>Slowing one core down by 40% slows the whole computation by 40%!</a:t>
            </a:r>
          </a:p>
          <a:p>
            <a:pPr lvl="3"/>
            <a:r>
              <a:rPr lang="en-US" dirty="0" smtClean="0"/>
              <a:t>Big loss when the #processors is large</a:t>
            </a:r>
          </a:p>
          <a:p>
            <a:pPr lvl="3"/>
            <a:endParaRPr lang="en-US" dirty="0"/>
          </a:p>
        </p:txBody>
      </p:sp>
      <p:sp>
        <p:nvSpPr>
          <p:cNvPr id="4" name="Date Placeholder 3"/>
          <p:cNvSpPr>
            <a:spLocks noGrp="1"/>
          </p:cNvSpPr>
          <p:nvPr>
            <p:ph type="dt" sz="half" idx="10"/>
          </p:nvPr>
        </p:nvSpPr>
        <p:spPr/>
        <p:txBody>
          <a:bodyPr/>
          <a:lstStyle/>
          <a:p>
            <a:fld id="{0BB1627A-BE3C-9347-AC0B-3EC27839EA21}" type="datetime1">
              <a:rPr lang="en-US" smtClean="0"/>
              <a:t>8/29/12</a:t>
            </a:fld>
            <a:endParaRPr lang="en-US" dirty="0"/>
          </a:p>
        </p:txBody>
      </p:sp>
      <p:sp>
        <p:nvSpPr>
          <p:cNvPr id="5" name="Footer Placeholder 4"/>
          <p:cNvSpPr>
            <a:spLocks noGrp="1"/>
          </p:cNvSpPr>
          <p:nvPr>
            <p:ph type="ftr" sz="quarter" idx="11"/>
          </p:nvPr>
        </p:nvSpPr>
        <p:spPr/>
        <p:txBody>
          <a:bodyPr/>
          <a:lstStyle/>
          <a:p>
            <a:r>
              <a:rPr lang="en-US" smtClean="0"/>
              <a:t>cs598LVK</a:t>
            </a:r>
            <a:endParaRPr lang="en-US" dirty="0"/>
          </a:p>
        </p:txBody>
      </p:sp>
      <p:sp>
        <p:nvSpPr>
          <p:cNvPr id="6" name="Slide Number Placeholder 5"/>
          <p:cNvSpPr>
            <a:spLocks noGrp="1"/>
          </p:cNvSpPr>
          <p:nvPr>
            <p:ph type="sldNum" sz="quarter" idx="12"/>
          </p:nvPr>
        </p:nvSpPr>
        <p:spPr/>
        <p:txBody>
          <a:bodyPr/>
          <a:lstStyle/>
          <a:p>
            <a:fld id="{3EF9F3CA-D42A-4F16-9502-7E916E4DA7FE}" type="slidenum">
              <a:rPr lang="en-US" smtClean="0"/>
              <a:pPr/>
              <a:t>41</a:t>
            </a:fld>
            <a:endParaRPr lang="en-US" dirty="0"/>
          </a:p>
        </p:txBody>
      </p:sp>
      <p:sp>
        <p:nvSpPr>
          <p:cNvPr id="7" name="TextBox 6"/>
          <p:cNvSpPr txBox="1"/>
          <p:nvPr/>
        </p:nvSpPr>
        <p:spPr>
          <a:xfrm>
            <a:off x="1600200" y="6019800"/>
            <a:ext cx="5638800" cy="461665"/>
          </a:xfrm>
          <a:prstGeom prst="rect">
            <a:avLst/>
          </a:prstGeom>
          <a:solidFill>
            <a:schemeClr val="accent3">
              <a:lumMod val="20000"/>
              <a:lumOff val="80000"/>
            </a:schemeClr>
          </a:solidFill>
          <a:effectLst/>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Migratable</a:t>
            </a:r>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Objects to the rescue!</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194540026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Righ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US" dirty="0" smtClean="0"/>
              <a:t>Temperature-aware Load Balancing</a:t>
            </a:r>
            <a:endParaRPr lang="en-US" dirty="0"/>
          </a:p>
        </p:txBody>
      </p:sp>
      <p:sp>
        <p:nvSpPr>
          <p:cNvPr id="3" name="Content Placeholder 2"/>
          <p:cNvSpPr>
            <a:spLocks noGrp="1"/>
          </p:cNvSpPr>
          <p:nvPr>
            <p:ph idx="1"/>
          </p:nvPr>
        </p:nvSpPr>
        <p:spPr>
          <a:xfrm>
            <a:off x="228600" y="1600200"/>
            <a:ext cx="8763000" cy="3657600"/>
          </a:xfrm>
        </p:spPr>
        <p:txBody>
          <a:bodyPr>
            <a:normAutofit lnSpcReduction="10000"/>
          </a:bodyPr>
          <a:lstStyle/>
          <a:p>
            <a:r>
              <a:rPr lang="en-US" dirty="0" smtClean="0"/>
              <a:t>Reduce frequency if temperature is high</a:t>
            </a:r>
          </a:p>
          <a:p>
            <a:pPr lvl="1"/>
            <a:r>
              <a:rPr lang="en-US" dirty="0" smtClean="0"/>
              <a:t>Independently for each core or chip</a:t>
            </a:r>
          </a:p>
          <a:p>
            <a:r>
              <a:rPr lang="en-US" dirty="0" smtClean="0"/>
              <a:t>Migrate objects away from the slowed-down processors</a:t>
            </a:r>
          </a:p>
          <a:p>
            <a:pPr lvl="1"/>
            <a:r>
              <a:rPr lang="en-US" dirty="0" smtClean="0"/>
              <a:t>Balance load using an existing strategy</a:t>
            </a:r>
          </a:p>
          <a:p>
            <a:pPr lvl="1"/>
            <a:r>
              <a:rPr lang="en-US" dirty="0" smtClean="0"/>
              <a:t>Strategies take speed of processors into account</a:t>
            </a:r>
          </a:p>
          <a:p>
            <a:r>
              <a:rPr lang="en-US" dirty="0" smtClean="0"/>
              <a:t>Recently implemented in experimental version</a:t>
            </a:r>
          </a:p>
          <a:p>
            <a:pPr lvl="1"/>
            <a:r>
              <a:rPr lang="en-US" dirty="0" smtClean="0"/>
              <a:t>SC 2011 paper</a:t>
            </a:r>
          </a:p>
          <a:p>
            <a:pPr lvl="1"/>
            <a:endParaRPr lang="en-US" dirty="0" smtClean="0"/>
          </a:p>
        </p:txBody>
      </p:sp>
      <p:sp>
        <p:nvSpPr>
          <p:cNvPr id="4" name="Date Placeholder 3"/>
          <p:cNvSpPr>
            <a:spLocks noGrp="1"/>
          </p:cNvSpPr>
          <p:nvPr>
            <p:ph type="dt" sz="half" idx="10"/>
          </p:nvPr>
        </p:nvSpPr>
        <p:spPr/>
        <p:txBody>
          <a:bodyPr/>
          <a:lstStyle/>
          <a:p>
            <a:pPr>
              <a:defRPr/>
            </a:pPr>
            <a:fld id="{B6E9C95B-7BC4-0542-9A32-533551F57856}" type="datetime1">
              <a:rPr lang="en-US" smtClean="0"/>
              <a:t>8/29/12</a:t>
            </a:fld>
            <a:endParaRPr lang="en-US" dirty="0"/>
          </a:p>
        </p:txBody>
      </p:sp>
      <p:sp>
        <p:nvSpPr>
          <p:cNvPr id="5" name="Footer Placeholder 4"/>
          <p:cNvSpPr>
            <a:spLocks noGrp="1"/>
          </p:cNvSpPr>
          <p:nvPr>
            <p:ph type="ftr" sz="quarter" idx="11"/>
          </p:nvPr>
        </p:nvSpPr>
        <p:spPr/>
        <p:txBody>
          <a:bodyPr/>
          <a:lstStyle/>
          <a:p>
            <a:pPr>
              <a:defRPr/>
            </a:pPr>
            <a:r>
              <a:rPr lang="en-US" smtClean="0"/>
              <a:t>cs598LVK</a:t>
            </a:r>
            <a:endParaRPr lang="en-US" dirty="0"/>
          </a:p>
        </p:txBody>
      </p:sp>
      <p:sp>
        <p:nvSpPr>
          <p:cNvPr id="6" name="Slide Number Placeholder 5"/>
          <p:cNvSpPr>
            <a:spLocks noGrp="1"/>
          </p:cNvSpPr>
          <p:nvPr>
            <p:ph type="sldNum" sz="quarter" idx="12"/>
          </p:nvPr>
        </p:nvSpPr>
        <p:spPr/>
        <p:txBody>
          <a:bodyPr/>
          <a:lstStyle/>
          <a:p>
            <a:pPr>
              <a:defRPr/>
            </a:pPr>
            <a:fld id="{3EF9F3CA-D42A-4F16-9502-7E916E4DA7FE}" type="slidenum">
              <a:rPr lang="en-US" smtClean="0"/>
              <a:pPr>
                <a:defRPr/>
              </a:pPr>
              <a:t>42</a:t>
            </a:fld>
            <a:endParaRPr lang="en-US" dirty="0"/>
          </a:p>
        </p:txBody>
      </p:sp>
    </p:spTree>
    <p:extLst>
      <p:ext uri="{BB962C8B-B14F-4D97-AF65-F5344CB8AC3E}">
        <p14:creationId xmlns:p14="http://schemas.microsoft.com/office/powerpoint/2010/main" val="418707891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Cooling Energy Consumption</a:t>
            </a:r>
            <a:endParaRPr lang="en-US" dirty="0">
              <a:solidFill>
                <a:srgbClr val="000000"/>
              </a:solidFill>
            </a:endParaRPr>
          </a:p>
        </p:txBody>
      </p:sp>
      <p:sp>
        <p:nvSpPr>
          <p:cNvPr id="3" name="Content Placeholder 2"/>
          <p:cNvSpPr>
            <a:spLocks noGrp="1"/>
          </p:cNvSpPr>
          <p:nvPr>
            <p:ph idx="1"/>
          </p:nvPr>
        </p:nvSpPr>
        <p:spPr>
          <a:xfrm>
            <a:off x="457200" y="4508500"/>
            <a:ext cx="8229600" cy="1617663"/>
          </a:xfrm>
        </p:spPr>
        <p:txBody>
          <a:bodyPr>
            <a:normAutofit fontScale="77500" lnSpcReduction="20000"/>
          </a:bodyPr>
          <a:lstStyle/>
          <a:p>
            <a:r>
              <a:rPr lang="en-US" dirty="0" smtClean="0">
                <a:solidFill>
                  <a:srgbClr val="000000"/>
                </a:solidFill>
              </a:rPr>
              <a:t>Both schemes save energy as cooling energy consumption depends on CRAC set-point (</a:t>
            </a:r>
            <a:r>
              <a:rPr lang="en-US" dirty="0" err="1" smtClean="0">
                <a:solidFill>
                  <a:srgbClr val="000000"/>
                </a:solidFill>
              </a:rPr>
              <a:t>TempLDB</a:t>
            </a:r>
            <a:r>
              <a:rPr lang="en-US" dirty="0" smtClean="0">
                <a:solidFill>
                  <a:srgbClr val="000000"/>
                </a:solidFill>
              </a:rPr>
              <a:t> better)</a:t>
            </a:r>
          </a:p>
          <a:p>
            <a:r>
              <a:rPr lang="en-US" dirty="0" smtClean="0">
                <a:solidFill>
                  <a:srgbClr val="000000"/>
                </a:solidFill>
              </a:rPr>
              <a:t>Our scheme saves up to 57% (better than w/o </a:t>
            </a:r>
            <a:r>
              <a:rPr lang="en-US" dirty="0" err="1" smtClean="0">
                <a:solidFill>
                  <a:srgbClr val="000000"/>
                </a:solidFill>
              </a:rPr>
              <a:t>TempLDB</a:t>
            </a:r>
            <a:r>
              <a:rPr lang="en-US" dirty="0" smtClean="0">
                <a:solidFill>
                  <a:srgbClr val="000000"/>
                </a:solidFill>
              </a:rPr>
              <a:t>) mainly due to smaller timing penalty</a:t>
            </a:r>
          </a:p>
          <a:p>
            <a:pPr>
              <a:buNone/>
            </a:pPr>
            <a:endParaRPr lang="en-US" dirty="0">
              <a:solidFill>
                <a:srgbClr val="000000"/>
              </a:solidFill>
            </a:endParaRPr>
          </a:p>
        </p:txBody>
      </p:sp>
      <p:pic>
        <p:nvPicPr>
          <p:cNvPr id="7" name="Picture 6"/>
          <p:cNvPicPr>
            <a:picLocks noChangeAspect="1"/>
          </p:cNvPicPr>
          <p:nvPr/>
        </p:nvPicPr>
        <p:blipFill>
          <a:blip r:embed="rId3"/>
          <a:stretch>
            <a:fillRect/>
          </a:stretch>
        </p:blipFill>
        <p:spPr>
          <a:xfrm>
            <a:off x="5943600" y="2298700"/>
            <a:ext cx="2705100" cy="596900"/>
          </a:xfrm>
          <a:prstGeom prst="rect">
            <a:avLst/>
          </a:prstGeom>
        </p:spPr>
      </p:pic>
      <p:sp>
        <p:nvSpPr>
          <p:cNvPr id="8" name="Slide Number Placeholder 7"/>
          <p:cNvSpPr>
            <a:spLocks noGrp="1"/>
          </p:cNvSpPr>
          <p:nvPr>
            <p:ph type="sldNum" sz="quarter" idx="12"/>
          </p:nvPr>
        </p:nvSpPr>
        <p:spPr/>
        <p:txBody>
          <a:bodyPr/>
          <a:lstStyle/>
          <a:p>
            <a:fld id="{3238C016-B06B-6740-A4F8-10CE03492272}" type="slidenum">
              <a:rPr lang="en-US" smtClean="0">
                <a:solidFill>
                  <a:srgbClr val="000000"/>
                </a:solidFill>
              </a:rPr>
              <a:pPr/>
              <a:t>43</a:t>
            </a:fld>
            <a:endParaRPr lang="en-US">
              <a:solidFill>
                <a:srgbClr val="000000"/>
              </a:solidFill>
            </a:endParaRPr>
          </a:p>
        </p:txBody>
      </p:sp>
      <p:sp>
        <p:nvSpPr>
          <p:cNvPr id="11" name="TextBox 10"/>
          <p:cNvSpPr txBox="1"/>
          <p:nvPr/>
        </p:nvSpPr>
        <p:spPr>
          <a:xfrm>
            <a:off x="6096000" y="3135868"/>
            <a:ext cx="2286000" cy="369332"/>
          </a:xfrm>
          <a:prstGeom prst="rect">
            <a:avLst/>
          </a:prstGeom>
          <a:noFill/>
        </p:spPr>
        <p:txBody>
          <a:bodyPr wrap="square" rtlCol="0">
            <a:spAutoFit/>
          </a:bodyPr>
          <a:lstStyle/>
          <a:p>
            <a:r>
              <a:rPr lang="en-US" dirty="0" smtClean="0">
                <a:solidFill>
                  <a:srgbClr val="000000"/>
                </a:solidFill>
              </a:rPr>
              <a:t>Jacobi2D on 128 Cores</a:t>
            </a:r>
            <a:endParaRPr lang="en-US" dirty="0">
              <a:solidFill>
                <a:srgbClr val="000000"/>
              </a:solidFill>
            </a:endParaRPr>
          </a:p>
        </p:txBody>
      </p:sp>
      <p:pic>
        <p:nvPicPr>
          <p:cNvPr id="5" name="Picture 4"/>
          <p:cNvPicPr>
            <a:picLocks noChangeAspect="1"/>
          </p:cNvPicPr>
          <p:nvPr/>
        </p:nvPicPr>
        <p:blipFill>
          <a:blip r:embed="rId4"/>
          <a:stretch>
            <a:fillRect/>
          </a:stretch>
        </p:blipFill>
        <p:spPr>
          <a:xfrm>
            <a:off x="1143000" y="1219200"/>
            <a:ext cx="4724400" cy="3308850"/>
          </a:xfrm>
          <a:prstGeom prst="rect">
            <a:avLst/>
          </a:prstGeom>
        </p:spPr>
      </p:pic>
      <p:sp>
        <p:nvSpPr>
          <p:cNvPr id="4" name="Date Placeholder 3"/>
          <p:cNvSpPr>
            <a:spLocks noGrp="1"/>
          </p:cNvSpPr>
          <p:nvPr>
            <p:ph type="dt" sz="half" idx="10"/>
          </p:nvPr>
        </p:nvSpPr>
        <p:spPr/>
        <p:txBody>
          <a:bodyPr/>
          <a:lstStyle/>
          <a:p>
            <a:pPr>
              <a:defRPr/>
            </a:pPr>
            <a:fld id="{0A038C1B-736F-7241-9AE9-AAFB53805C14}" type="datetime1">
              <a:rPr lang="en-US" smtClean="0"/>
              <a:t>8/29/12</a:t>
            </a:fld>
            <a:endParaRPr lang="en-US" dirty="0"/>
          </a:p>
        </p:txBody>
      </p:sp>
      <p:sp>
        <p:nvSpPr>
          <p:cNvPr id="6" name="Footer Placeholder 5"/>
          <p:cNvSpPr>
            <a:spLocks noGrp="1"/>
          </p:cNvSpPr>
          <p:nvPr>
            <p:ph type="ftr" sz="quarter" idx="11"/>
          </p:nvPr>
        </p:nvSpPr>
        <p:spPr/>
        <p:txBody>
          <a:bodyPr/>
          <a:lstStyle/>
          <a:p>
            <a:pPr>
              <a:defRPr/>
            </a:pPr>
            <a:r>
              <a:rPr lang="en-US" smtClean="0"/>
              <a:t>cs598LVK</a:t>
            </a:r>
            <a:endParaRPr lang="en-US" dirty="0"/>
          </a:p>
        </p:txBody>
      </p:sp>
    </p:spTree>
    <p:extLst>
      <p:ext uri="{BB962C8B-B14F-4D97-AF65-F5344CB8AC3E}">
        <p14:creationId xmlns:p14="http://schemas.microsoft.com/office/powerpoint/2010/main" val="389790963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TimelineScreenshotTemp.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438400"/>
            <a:ext cx="6172200" cy="159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4" descr="TimelineScreenshotFull.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600" y="914400"/>
            <a:ext cx="6934200" cy="153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4343400"/>
            <a:ext cx="6934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8437" name="Text Box 1"/>
          <p:cNvSpPr txBox="1">
            <a:spLocks noChangeArrowheads="1"/>
          </p:cNvSpPr>
          <p:nvPr/>
        </p:nvSpPr>
        <p:spPr bwMode="auto">
          <a:xfrm>
            <a:off x="457200" y="7620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cs typeface="ＭＳ Ｐゴシック" charset="0"/>
              </a:defRPr>
            </a:lvl1pPr>
            <a:lvl2pPr marL="37931725" indent="-37474525"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defRPr>
            </a:lvl5pPr>
            <a:lvl6pPr marL="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defRPr>
            </a:lvl6pPr>
            <a:lvl7pPr marL="9144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defRPr>
            </a:lvl7pPr>
            <a:lvl8pPr marL="1371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defRPr>
            </a:lvl8pPr>
            <a:lvl9pPr marL="18288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defRPr>
            </a:lvl9pPr>
          </a:lstStyle>
          <a:p>
            <a:pPr algn="ctr" eaLnBrk="1" hangingPunct="1">
              <a:buClrTx/>
              <a:buFontTx/>
              <a:buNone/>
            </a:pPr>
            <a:r>
              <a:rPr lang="en-US" sz="4400">
                <a:solidFill>
                  <a:srgbClr val="000000"/>
                </a:solidFill>
              </a:rPr>
              <a:t>Benefits of Temperature Aware LB</a:t>
            </a:r>
          </a:p>
        </p:txBody>
      </p:sp>
      <p:sp>
        <p:nvSpPr>
          <p:cNvPr id="18438" name="Text Box 3"/>
          <p:cNvSpPr txBox="1">
            <a:spLocks noChangeArrowheads="1"/>
          </p:cNvSpPr>
          <p:nvPr/>
        </p:nvSpPr>
        <p:spPr bwMode="auto">
          <a:xfrm>
            <a:off x="1828800" y="6043613"/>
            <a:ext cx="49530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cs typeface="ＭＳ Ｐゴシック" charset="0"/>
              </a:defRPr>
            </a:lvl1pPr>
            <a:lvl2pPr marL="37931725" indent="-37474525"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defRPr>
            </a:lvl5pPr>
            <a:lvl6pPr marL="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defRPr>
            </a:lvl6pPr>
            <a:lvl7pPr marL="9144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defRPr>
            </a:lvl7pPr>
            <a:lvl8pPr marL="1371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defRPr>
            </a:lvl8pPr>
            <a:lvl9pPr marL="18288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defRPr>
            </a:lvl9pPr>
          </a:lstStyle>
          <a:p>
            <a:pPr eaLnBrk="1" hangingPunct="1">
              <a:buClrTx/>
              <a:buFontTx/>
              <a:buNone/>
            </a:pPr>
            <a:r>
              <a:rPr lang="en-US" sz="1200">
                <a:solidFill>
                  <a:srgbClr val="000000"/>
                </a:solidFill>
              </a:rPr>
              <a:t>Zoomed projection timeline for two iterations without temperature aware LB</a:t>
            </a:r>
          </a:p>
        </p:txBody>
      </p:sp>
      <p:sp>
        <p:nvSpPr>
          <p:cNvPr id="18439" name="Text Box 2"/>
          <p:cNvSpPr txBox="1">
            <a:spLocks noChangeArrowheads="1"/>
          </p:cNvSpPr>
          <p:nvPr/>
        </p:nvSpPr>
        <p:spPr bwMode="auto">
          <a:xfrm>
            <a:off x="1752600" y="4038600"/>
            <a:ext cx="51054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cs typeface="ＭＳ Ｐゴシック" charset="0"/>
              </a:defRPr>
            </a:lvl1pPr>
            <a:lvl2pPr marL="37931725" indent="-37474525"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defRPr>
            </a:lvl5pPr>
            <a:lvl6pPr marL="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defRPr>
            </a:lvl6pPr>
            <a:lvl7pPr marL="9144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defRPr>
            </a:lvl7pPr>
            <a:lvl8pPr marL="1371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defRPr>
            </a:lvl8pPr>
            <a:lvl9pPr marL="18288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defRPr>
            </a:lvl9pPr>
          </a:lstStyle>
          <a:p>
            <a:pPr eaLnBrk="1" hangingPunct="1">
              <a:buClrTx/>
              <a:buFontTx/>
              <a:buNone/>
            </a:pPr>
            <a:r>
              <a:rPr lang="en-US" sz="1200">
                <a:solidFill>
                  <a:srgbClr val="000000"/>
                </a:solidFill>
              </a:rPr>
              <a:t>Projections timeline without (top) and with (bottom) temperature aware LB</a:t>
            </a:r>
          </a:p>
        </p:txBody>
      </p:sp>
      <p:sp>
        <p:nvSpPr>
          <p:cNvPr id="2" name="Date Placeholder 1"/>
          <p:cNvSpPr>
            <a:spLocks noGrp="1"/>
          </p:cNvSpPr>
          <p:nvPr>
            <p:ph type="dt" sz="half" idx="10"/>
          </p:nvPr>
        </p:nvSpPr>
        <p:spPr/>
        <p:txBody>
          <a:bodyPr/>
          <a:lstStyle/>
          <a:p>
            <a:pPr>
              <a:defRPr/>
            </a:pPr>
            <a:fld id="{F4ECFA4C-DE53-5945-A481-C489D0853706}" type="datetime1">
              <a:rPr lang="en-US" smtClean="0"/>
              <a:t>8/29/12</a:t>
            </a:fld>
            <a:endParaRPr lang="en-US" dirty="0"/>
          </a:p>
        </p:txBody>
      </p:sp>
      <p:sp>
        <p:nvSpPr>
          <p:cNvPr id="3" name="Footer Placeholder 2"/>
          <p:cNvSpPr>
            <a:spLocks noGrp="1"/>
          </p:cNvSpPr>
          <p:nvPr>
            <p:ph type="ftr" sz="quarter" idx="11"/>
          </p:nvPr>
        </p:nvSpPr>
        <p:spPr/>
        <p:txBody>
          <a:bodyPr/>
          <a:lstStyle/>
          <a:p>
            <a:pPr>
              <a:defRPr/>
            </a:pPr>
            <a:r>
              <a:rPr lang="en-US" smtClean="0"/>
              <a:t>cs598LVK</a:t>
            </a:r>
            <a:endParaRPr lang="en-US" dirty="0"/>
          </a:p>
        </p:txBody>
      </p:sp>
      <p:sp>
        <p:nvSpPr>
          <p:cNvPr id="4" name="Slide Number Placeholder 3"/>
          <p:cNvSpPr>
            <a:spLocks noGrp="1"/>
          </p:cNvSpPr>
          <p:nvPr>
            <p:ph type="sldNum" sz="quarter" idx="12"/>
          </p:nvPr>
        </p:nvSpPr>
        <p:spPr/>
        <p:txBody>
          <a:bodyPr/>
          <a:lstStyle/>
          <a:p>
            <a:pPr>
              <a:defRPr/>
            </a:pPr>
            <a:fld id="{BFFC72E0-3E7F-4709-B8DF-5EC8A0346E37}" type="slidenum">
              <a:rPr lang="en-US" smtClean="0"/>
              <a:pPr>
                <a:defRPr/>
              </a:pPr>
              <a:t>44</a:t>
            </a:fld>
            <a:endParaRPr lang="en-US" dirty="0"/>
          </a:p>
        </p:txBody>
      </p:sp>
      <p:sp>
        <p:nvSpPr>
          <p:cNvPr id="5" name="Rounded Rectangle 4"/>
          <p:cNvSpPr/>
          <p:nvPr/>
        </p:nvSpPr>
        <p:spPr>
          <a:xfrm>
            <a:off x="4038600" y="990600"/>
            <a:ext cx="457200" cy="1524000"/>
          </a:xfrm>
          <a:prstGeom prst="roundRect">
            <a:avLst/>
          </a:prstGeom>
          <a:noFill/>
          <a:ln w="12700">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jacobi_par.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3600" y="914400"/>
            <a:ext cx="6096000" cy="4267200"/>
          </a:xfrm>
          <a:prstGeom prst="rect">
            <a:avLst/>
          </a:prstGeom>
          <a:solidFill>
            <a:schemeClr val="accent4">
              <a:lumMod val="40000"/>
              <a:lumOff val="60000"/>
            </a:schemeClr>
          </a:solidFill>
        </p:spPr>
      </p:pic>
    </p:spTree>
    <p:extLst>
      <p:ext uri="{BB962C8B-B14F-4D97-AF65-F5344CB8AC3E}">
        <p14:creationId xmlns:p14="http://schemas.microsoft.com/office/powerpoint/2010/main" val="239494130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3" presetClass="entr" presetSubtype="16" fill="hold" nodeType="clickEffect">
                                  <p:stCondLst>
                                    <p:cond delay="0"/>
                                  </p:stCondLst>
                                  <p:childTnLst>
                                    <p:set>
                                      <p:cBhvr>
                                        <p:cTn id="10" dur="1" fill="hold">
                                          <p:stCondLst>
                                            <p:cond delay="0"/>
                                          </p:stCondLst>
                                        </p:cTn>
                                        <p:tgtEl>
                                          <p:spTgt spid="18436"/>
                                        </p:tgtEl>
                                        <p:attrNameLst>
                                          <p:attrName>style.visibility</p:attrName>
                                        </p:attrNameLst>
                                      </p:cBhvr>
                                      <p:to>
                                        <p:strVal val="visible"/>
                                      </p:to>
                                    </p:set>
                                    <p:anim calcmode="lin" valueType="num">
                                      <p:cBhvr>
                                        <p:cTn id="11" dur="500" fill="hold"/>
                                        <p:tgtEl>
                                          <p:spTgt spid="18436"/>
                                        </p:tgtEl>
                                        <p:attrNameLst>
                                          <p:attrName>ppt_w</p:attrName>
                                        </p:attrNameLst>
                                      </p:cBhvr>
                                      <p:tavLst>
                                        <p:tav tm="0">
                                          <p:val>
                                            <p:fltVal val="0"/>
                                          </p:val>
                                        </p:tav>
                                        <p:tav tm="100000">
                                          <p:val>
                                            <p:strVal val="#ppt_w"/>
                                          </p:val>
                                        </p:tav>
                                      </p:tavLst>
                                    </p:anim>
                                    <p:anim calcmode="lin" valueType="num">
                                      <p:cBhvr>
                                        <p:cTn id="12" dur="500" fill="hold"/>
                                        <p:tgtEl>
                                          <p:spTgt spid="18436"/>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4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Text Box 1"/>
          <p:cNvSpPr txBox="1">
            <a:spLocks noChangeArrowheads="1"/>
          </p:cNvSpPr>
          <p:nvPr/>
        </p:nvSpPr>
        <p:spPr bwMode="auto">
          <a:xfrm>
            <a:off x="457200" y="7620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cs typeface="ＭＳ Ｐゴシック" charset="0"/>
              </a:defRPr>
            </a:lvl1pPr>
            <a:lvl2pPr marL="37931725" indent="-37474525"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defRPr>
            </a:lvl5pPr>
            <a:lvl6pPr marL="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defRPr>
            </a:lvl6pPr>
            <a:lvl7pPr marL="9144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defRPr>
            </a:lvl7pPr>
            <a:lvl8pPr marL="1371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defRPr>
            </a:lvl8pPr>
            <a:lvl9pPr marL="18288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Calibri" charset="0"/>
                <a:ea typeface="ＭＳ Ｐゴシック" charset="0"/>
              </a:defRPr>
            </a:lvl9pPr>
          </a:lstStyle>
          <a:p>
            <a:pPr algn="ctr" eaLnBrk="1" hangingPunct="1">
              <a:buClrTx/>
              <a:buFontTx/>
              <a:buNone/>
            </a:pPr>
            <a:r>
              <a:rPr lang="en-US" sz="4400">
                <a:solidFill>
                  <a:srgbClr val="000000"/>
                </a:solidFill>
              </a:rPr>
              <a:t>Benefits of Temperature Aware LB</a:t>
            </a:r>
          </a:p>
        </p:txBody>
      </p:sp>
      <p:sp>
        <p:nvSpPr>
          <p:cNvPr id="2" name="Date Placeholder 1"/>
          <p:cNvSpPr>
            <a:spLocks noGrp="1"/>
          </p:cNvSpPr>
          <p:nvPr>
            <p:ph type="dt" sz="half" idx="10"/>
          </p:nvPr>
        </p:nvSpPr>
        <p:spPr/>
        <p:txBody>
          <a:bodyPr/>
          <a:lstStyle/>
          <a:p>
            <a:pPr>
              <a:defRPr/>
            </a:pPr>
            <a:fld id="{0187EEC4-CDCC-5649-A634-18EC2DFD1C9F}" type="datetime1">
              <a:rPr lang="en-US" smtClean="0"/>
              <a:t>8/29/12</a:t>
            </a:fld>
            <a:endParaRPr lang="en-US" dirty="0"/>
          </a:p>
        </p:txBody>
      </p:sp>
      <p:sp>
        <p:nvSpPr>
          <p:cNvPr id="3" name="Footer Placeholder 2"/>
          <p:cNvSpPr>
            <a:spLocks noGrp="1"/>
          </p:cNvSpPr>
          <p:nvPr>
            <p:ph type="ftr" sz="quarter" idx="11"/>
          </p:nvPr>
        </p:nvSpPr>
        <p:spPr/>
        <p:txBody>
          <a:bodyPr/>
          <a:lstStyle/>
          <a:p>
            <a:pPr>
              <a:defRPr/>
            </a:pPr>
            <a:r>
              <a:rPr lang="en-US" smtClean="0"/>
              <a:t>cs598LVK</a:t>
            </a:r>
            <a:endParaRPr lang="en-US" dirty="0"/>
          </a:p>
        </p:txBody>
      </p:sp>
      <p:sp>
        <p:nvSpPr>
          <p:cNvPr id="4" name="Slide Number Placeholder 3"/>
          <p:cNvSpPr>
            <a:spLocks noGrp="1"/>
          </p:cNvSpPr>
          <p:nvPr>
            <p:ph type="sldNum" sz="quarter" idx="12"/>
          </p:nvPr>
        </p:nvSpPr>
        <p:spPr/>
        <p:txBody>
          <a:bodyPr/>
          <a:lstStyle/>
          <a:p>
            <a:pPr>
              <a:defRPr/>
            </a:pPr>
            <a:fld id="{BFFC72E0-3E7F-4709-B8DF-5EC8A0346E37}" type="slidenum">
              <a:rPr lang="en-US" smtClean="0"/>
              <a:pPr>
                <a:defRPr/>
              </a:pPr>
              <a:t>45</a:t>
            </a:fld>
            <a:endParaRPr lang="en-US" dirty="0"/>
          </a:p>
        </p:txBody>
      </p:sp>
      <p:sp>
        <p:nvSpPr>
          <p:cNvPr id="5" name="Rounded Rectangle 4"/>
          <p:cNvSpPr/>
          <p:nvPr/>
        </p:nvSpPr>
        <p:spPr>
          <a:xfrm>
            <a:off x="4038600" y="990600"/>
            <a:ext cx="457200" cy="1524000"/>
          </a:xfrm>
          <a:prstGeom prst="roundRect">
            <a:avLst/>
          </a:prstGeom>
          <a:noFill/>
          <a:ln w="12700">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jacobi_par.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1524000"/>
            <a:ext cx="6096000" cy="4267200"/>
          </a:xfrm>
          <a:prstGeom prst="rect">
            <a:avLst/>
          </a:prstGeom>
          <a:solidFill>
            <a:schemeClr val="accent4">
              <a:lumMod val="40000"/>
              <a:lumOff val="60000"/>
            </a:schemeClr>
          </a:solidFill>
        </p:spPr>
      </p:pic>
    </p:spTree>
    <p:extLst>
      <p:ext uri="{BB962C8B-B14F-4D97-AF65-F5344CB8AC3E}">
        <p14:creationId xmlns:p14="http://schemas.microsoft.com/office/powerpoint/2010/main" val="322405694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US" dirty="0" smtClean="0"/>
              <a:t>Other Power-related Optimizations</a:t>
            </a:r>
            <a:endParaRPr lang="en-US" dirty="0"/>
          </a:p>
        </p:txBody>
      </p:sp>
      <p:sp>
        <p:nvSpPr>
          <p:cNvPr id="6" name="Content Placeholder 5"/>
          <p:cNvSpPr>
            <a:spLocks noGrp="1"/>
          </p:cNvSpPr>
          <p:nvPr>
            <p:ph idx="1"/>
          </p:nvPr>
        </p:nvSpPr>
        <p:spPr>
          <a:xfrm>
            <a:off x="228600" y="1295400"/>
            <a:ext cx="8153400" cy="4495800"/>
          </a:xfrm>
        </p:spPr>
        <p:txBody>
          <a:bodyPr>
            <a:normAutofit lnSpcReduction="10000"/>
          </a:bodyPr>
          <a:lstStyle/>
          <a:p>
            <a:r>
              <a:rPr lang="en-US" sz="2600" dirty="0" smtClean="0"/>
              <a:t>Other optimizations are in progress:</a:t>
            </a:r>
          </a:p>
          <a:p>
            <a:pPr lvl="1"/>
            <a:r>
              <a:rPr lang="en-US" sz="2200" dirty="0" smtClean="0"/>
              <a:t>Staying within given energy budget, or power budget</a:t>
            </a:r>
          </a:p>
          <a:p>
            <a:pPr lvl="2"/>
            <a:r>
              <a:rPr lang="en-US" sz="1900" dirty="0" smtClean="0"/>
              <a:t>Selectively change frequencies so as to minimize impact on finish time</a:t>
            </a:r>
          </a:p>
          <a:p>
            <a:pPr lvl="1"/>
            <a:r>
              <a:rPr lang="en-US" sz="2200" dirty="0" smtClean="0"/>
              <a:t>Reducing power consumed with low impact on finish time</a:t>
            </a:r>
          </a:p>
          <a:p>
            <a:pPr lvl="2"/>
            <a:r>
              <a:rPr lang="en-US" sz="1900" dirty="0" smtClean="0"/>
              <a:t>Identify code segments (methods) with high miss-rates</a:t>
            </a:r>
          </a:p>
          <a:p>
            <a:pPr lvl="3"/>
            <a:r>
              <a:rPr lang="en-US" sz="1900" dirty="0" smtClean="0"/>
              <a:t>Using measurements (principle of persistence)</a:t>
            </a:r>
          </a:p>
          <a:p>
            <a:pPr lvl="2"/>
            <a:r>
              <a:rPr lang="en-US" sz="1900" dirty="0" smtClean="0"/>
              <a:t>Reduce frequencies for those, </a:t>
            </a:r>
          </a:p>
          <a:p>
            <a:pPr lvl="2"/>
            <a:r>
              <a:rPr lang="en-US" sz="1900" dirty="0" smtClean="0"/>
              <a:t>and balance load with that assumption</a:t>
            </a:r>
          </a:p>
          <a:p>
            <a:pPr lvl="1"/>
            <a:r>
              <a:rPr lang="en-US" sz="2200" dirty="0" smtClean="0"/>
              <a:t>Use critical paths analysis: </a:t>
            </a:r>
          </a:p>
          <a:p>
            <a:pPr lvl="2"/>
            <a:r>
              <a:rPr lang="en-US" sz="1900" dirty="0" smtClean="0"/>
              <a:t>Slow down methods not on critical paths</a:t>
            </a:r>
          </a:p>
          <a:p>
            <a:pPr lvl="2"/>
            <a:r>
              <a:rPr lang="en-US" sz="1900" dirty="0"/>
              <a:t>A</a:t>
            </a:r>
            <a:r>
              <a:rPr lang="en-US" sz="1900" dirty="0" smtClean="0"/>
              <a:t>ggressive: migrate critical-path objects to faster cores </a:t>
            </a:r>
          </a:p>
          <a:p>
            <a:pPr lvl="1"/>
            <a:endParaRPr lang="en-US" dirty="0"/>
          </a:p>
        </p:txBody>
      </p:sp>
      <p:sp>
        <p:nvSpPr>
          <p:cNvPr id="3" name="Date Placeholder 2"/>
          <p:cNvSpPr>
            <a:spLocks noGrp="1"/>
          </p:cNvSpPr>
          <p:nvPr>
            <p:ph type="dt" sz="half" idx="10"/>
          </p:nvPr>
        </p:nvSpPr>
        <p:spPr/>
        <p:txBody>
          <a:bodyPr/>
          <a:lstStyle/>
          <a:p>
            <a:pPr>
              <a:defRPr/>
            </a:pPr>
            <a:fld id="{AB07D649-E021-2442-B926-CBB0D339A751}" type="datetime1">
              <a:rPr lang="en-US" smtClean="0"/>
              <a:t>8/29/12</a:t>
            </a:fld>
            <a:endParaRPr lang="en-US" dirty="0"/>
          </a:p>
        </p:txBody>
      </p:sp>
      <p:sp>
        <p:nvSpPr>
          <p:cNvPr id="4" name="Footer Placeholder 3"/>
          <p:cNvSpPr>
            <a:spLocks noGrp="1"/>
          </p:cNvSpPr>
          <p:nvPr>
            <p:ph type="ftr" sz="quarter" idx="11"/>
          </p:nvPr>
        </p:nvSpPr>
        <p:spPr/>
        <p:txBody>
          <a:bodyPr/>
          <a:lstStyle/>
          <a:p>
            <a:pPr>
              <a:defRPr/>
            </a:pPr>
            <a:r>
              <a:rPr lang="en-US" smtClean="0"/>
              <a:t>cs598LVK</a:t>
            </a:r>
            <a:endParaRPr lang="en-US" dirty="0"/>
          </a:p>
        </p:txBody>
      </p:sp>
      <p:sp>
        <p:nvSpPr>
          <p:cNvPr id="5" name="Slide Number Placeholder 4"/>
          <p:cNvSpPr>
            <a:spLocks noGrp="1"/>
          </p:cNvSpPr>
          <p:nvPr>
            <p:ph type="sldNum" sz="quarter" idx="12"/>
          </p:nvPr>
        </p:nvSpPr>
        <p:spPr/>
        <p:txBody>
          <a:bodyPr/>
          <a:lstStyle/>
          <a:p>
            <a:pPr>
              <a:defRPr/>
            </a:pPr>
            <a:fld id="{AB45D6F5-C874-4283-99EA-D93D3B58E0B5}" type="slidenum">
              <a:rPr lang="en-US" smtClean="0"/>
              <a:pPr>
                <a:defRPr/>
              </a:pPr>
              <a:t>46</a:t>
            </a:fld>
            <a:endParaRPr lang="en-US" dirty="0"/>
          </a:p>
        </p:txBody>
      </p:sp>
      <p:pic>
        <p:nvPicPr>
          <p:cNvPr id="7" name="Picture 6" descr="DAG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5638800"/>
            <a:ext cx="4039643" cy="1143000"/>
          </a:xfrm>
          <a:prstGeom prst="rect">
            <a:avLst/>
          </a:prstGeom>
        </p:spPr>
      </p:pic>
    </p:spTree>
    <p:extLst>
      <p:ext uri="{BB962C8B-B14F-4D97-AF65-F5344CB8AC3E}">
        <p14:creationId xmlns:p14="http://schemas.microsoft.com/office/powerpoint/2010/main" val="55119233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itle 1"/>
          <p:cNvSpPr>
            <a:spLocks noGrp="1"/>
          </p:cNvSpPr>
          <p:nvPr>
            <p:ph type="title" idx="4294967295"/>
          </p:nvPr>
        </p:nvSpPr>
        <p:spPr>
          <a:xfrm>
            <a:off x="304800" y="274638"/>
            <a:ext cx="8534400" cy="1143000"/>
          </a:xfrm>
        </p:spPr>
        <p:txBody>
          <a:bodyPr>
            <a:normAutofit fontScale="90000"/>
          </a:bodyPr>
          <a:lstStyle/>
          <a:p>
            <a:pPr eaLnBrk="1" hangingPunct="1"/>
            <a:r>
              <a:rPr lang="en-US" dirty="0" smtClean="0"/>
              <a:t>Fault Tolerance in Charm++/AMPI</a:t>
            </a:r>
          </a:p>
        </p:txBody>
      </p:sp>
      <p:sp>
        <p:nvSpPr>
          <p:cNvPr id="16388" name="Content Placeholder 2"/>
          <p:cNvSpPr>
            <a:spLocks noGrp="1"/>
          </p:cNvSpPr>
          <p:nvPr>
            <p:ph idx="4294967295"/>
          </p:nvPr>
        </p:nvSpPr>
        <p:spPr/>
        <p:txBody>
          <a:bodyPr>
            <a:normAutofit lnSpcReduction="10000"/>
          </a:bodyPr>
          <a:lstStyle/>
          <a:p>
            <a:pPr eaLnBrk="1" hangingPunct="1">
              <a:defRPr/>
            </a:pPr>
            <a:r>
              <a:rPr lang="en-US" dirty="0" smtClean="0"/>
              <a:t>Four Approaches:</a:t>
            </a:r>
          </a:p>
          <a:p>
            <a:pPr lvl="1">
              <a:defRPr/>
            </a:pPr>
            <a:r>
              <a:rPr lang="en-US" dirty="0" smtClean="0"/>
              <a:t>Disk-based checkpoint/restart</a:t>
            </a:r>
          </a:p>
          <a:p>
            <a:pPr lvl="1">
              <a:defRPr/>
            </a:pPr>
            <a:r>
              <a:rPr lang="en-US" dirty="0" smtClean="0"/>
              <a:t>In-memory double checkpoint/restart</a:t>
            </a:r>
          </a:p>
          <a:p>
            <a:pPr lvl="1">
              <a:defRPr/>
            </a:pPr>
            <a:r>
              <a:rPr lang="en-US" dirty="0" smtClean="0"/>
              <a:t>Proactive object migration</a:t>
            </a:r>
          </a:p>
          <a:p>
            <a:pPr lvl="1">
              <a:defRPr/>
            </a:pPr>
            <a:r>
              <a:rPr lang="en-US" dirty="0" smtClean="0"/>
              <a:t>Message-logging: scalable fault tolerance</a:t>
            </a:r>
          </a:p>
          <a:p>
            <a:pPr eaLnBrk="1" hangingPunct="1">
              <a:defRPr/>
            </a:pPr>
            <a:r>
              <a:rPr lang="en-US" dirty="0" smtClean="0"/>
              <a:t>Common Features:</a:t>
            </a:r>
          </a:p>
          <a:p>
            <a:pPr lvl="1">
              <a:defRPr/>
            </a:pPr>
            <a:r>
              <a:rPr lang="en-US" dirty="0" smtClean="0"/>
              <a:t>Easy checkpoint: </a:t>
            </a:r>
          </a:p>
          <a:p>
            <a:pPr lvl="2">
              <a:defRPr/>
            </a:pPr>
            <a:r>
              <a:rPr lang="en-US" dirty="0" smtClean="0"/>
              <a:t>migrate-to-</a:t>
            </a:r>
            <a:r>
              <a:rPr lang="en-US" dirty="0"/>
              <a:t>disk </a:t>
            </a:r>
            <a:r>
              <a:rPr lang="en-US" dirty="0" smtClean="0"/>
              <a:t>leverages object</a:t>
            </a:r>
            <a:r>
              <a:rPr lang="en-US" dirty="0"/>
              <a:t>-</a:t>
            </a:r>
            <a:r>
              <a:rPr lang="en-US" dirty="0" smtClean="0"/>
              <a:t>migration capabilities</a:t>
            </a:r>
          </a:p>
          <a:p>
            <a:pPr lvl="1" eaLnBrk="1" hangingPunct="1">
              <a:defRPr/>
            </a:pPr>
            <a:r>
              <a:rPr lang="en-US" dirty="0" smtClean="0"/>
              <a:t>Based on dynamic runtime capabilities</a:t>
            </a:r>
          </a:p>
          <a:p>
            <a:pPr lvl="1" eaLnBrk="1" hangingPunct="1">
              <a:defRPr/>
            </a:pPr>
            <a:r>
              <a:rPr lang="en-US" dirty="0" smtClean="0"/>
              <a:t>Can be used in concert with load-balancing schemes</a:t>
            </a:r>
          </a:p>
        </p:txBody>
      </p:sp>
      <p:sp>
        <p:nvSpPr>
          <p:cNvPr id="9" name="Date Placeholder 6"/>
          <p:cNvSpPr>
            <a:spLocks noGrp="1"/>
          </p:cNvSpPr>
          <p:nvPr>
            <p:ph type="dt" sz="quarter" idx="10"/>
          </p:nvPr>
        </p:nvSpPr>
        <p:spPr/>
        <p:txBody>
          <a:bodyPr/>
          <a:lstStyle/>
          <a:p>
            <a:pPr>
              <a:defRPr/>
            </a:pPr>
            <a:fld id="{4DBB1FAF-2F65-BF45-96E3-5B793AC14E56}" type="datetime1">
              <a:rPr lang="en-US" smtClean="0"/>
              <a:t>8/29/12</a:t>
            </a:fld>
            <a:endParaRPr lang="en-US" dirty="0"/>
          </a:p>
        </p:txBody>
      </p:sp>
      <p:sp>
        <p:nvSpPr>
          <p:cNvPr id="10" name="Footer Placeholder 7"/>
          <p:cNvSpPr>
            <a:spLocks noGrp="1"/>
          </p:cNvSpPr>
          <p:nvPr>
            <p:ph type="ftr" sz="quarter" idx="11"/>
          </p:nvPr>
        </p:nvSpPr>
        <p:spPr/>
        <p:txBody>
          <a:bodyPr/>
          <a:lstStyle/>
          <a:p>
            <a:pPr>
              <a:defRPr/>
            </a:pPr>
            <a:r>
              <a:rPr lang="en-US" smtClean="0"/>
              <a:t>cs598LVK</a:t>
            </a:r>
            <a:endParaRPr lang="en-US"/>
          </a:p>
        </p:txBody>
      </p:sp>
      <p:sp>
        <p:nvSpPr>
          <p:cNvPr id="4" name="Slide Number Placeholder 3"/>
          <p:cNvSpPr>
            <a:spLocks noGrp="1"/>
          </p:cNvSpPr>
          <p:nvPr>
            <p:ph type="sldNum" sz="quarter" idx="12"/>
          </p:nvPr>
        </p:nvSpPr>
        <p:spPr/>
        <p:txBody>
          <a:bodyPr/>
          <a:lstStyle/>
          <a:p>
            <a:pPr>
              <a:defRPr/>
            </a:pPr>
            <a:fld id="{BFFC72E0-3E7F-4709-B8DF-5EC8A0346E37}" type="slidenum">
              <a:rPr lang="en-US" smtClean="0"/>
              <a:pPr>
                <a:defRPr/>
              </a:pPr>
              <a:t>47</a:t>
            </a:fld>
            <a:endParaRPr lang="en-US" dirty="0"/>
          </a:p>
        </p:txBody>
      </p:sp>
    </p:spTree>
    <p:extLst>
      <p:ext uri="{BB962C8B-B14F-4D97-AF65-F5344CB8AC3E}">
        <p14:creationId xmlns:p14="http://schemas.microsoft.com/office/powerpoint/2010/main" val="189644613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In-memory </a:t>
            </a:r>
            <a:r>
              <a:rPr lang="en-US" dirty="0" err="1" smtClean="0"/>
              <a:t>checkpointing</a:t>
            </a:r>
            <a:endParaRPr lang="en-US" dirty="0"/>
          </a:p>
        </p:txBody>
      </p:sp>
      <p:sp>
        <p:nvSpPr>
          <p:cNvPr id="6" name="Content Placeholder 5"/>
          <p:cNvSpPr>
            <a:spLocks noGrp="1"/>
          </p:cNvSpPr>
          <p:nvPr>
            <p:ph idx="1"/>
          </p:nvPr>
        </p:nvSpPr>
        <p:spPr>
          <a:xfrm>
            <a:off x="304800" y="1447800"/>
            <a:ext cx="8686800" cy="3429000"/>
          </a:xfrm>
        </p:spPr>
        <p:txBody>
          <a:bodyPr>
            <a:normAutofit fontScale="85000" lnSpcReduction="20000"/>
          </a:bodyPr>
          <a:lstStyle/>
          <a:p>
            <a:r>
              <a:rPr lang="en-US" dirty="0" smtClean="0"/>
              <a:t>Is practical for many apps</a:t>
            </a:r>
          </a:p>
          <a:p>
            <a:pPr lvl="1"/>
            <a:r>
              <a:rPr lang="en-US" dirty="0" smtClean="0"/>
              <a:t>Relatively small footprint at checkpoint time</a:t>
            </a:r>
          </a:p>
          <a:p>
            <a:r>
              <a:rPr lang="en-US" dirty="0" smtClean="0"/>
              <a:t>Very fast times…</a:t>
            </a:r>
          </a:p>
          <a:p>
            <a:r>
              <a:rPr lang="en-US" dirty="0" smtClean="0"/>
              <a:t>Demonstration challenge: </a:t>
            </a:r>
          </a:p>
          <a:p>
            <a:pPr lvl="1"/>
            <a:r>
              <a:rPr lang="en-US" dirty="0" smtClean="0"/>
              <a:t>Works fine for clusters</a:t>
            </a:r>
          </a:p>
          <a:p>
            <a:pPr lvl="1"/>
            <a:r>
              <a:rPr lang="en-US" dirty="0" smtClean="0"/>
              <a:t>For MPI-based implementations running at  centers: </a:t>
            </a:r>
          </a:p>
          <a:p>
            <a:pPr lvl="2"/>
            <a:r>
              <a:rPr lang="en-US" dirty="0"/>
              <a:t>S</a:t>
            </a:r>
            <a:r>
              <a:rPr lang="en-US" dirty="0" smtClean="0"/>
              <a:t>cheduler does not </a:t>
            </a:r>
            <a:r>
              <a:rPr lang="fr-FR" dirty="0" err="1" smtClean="0"/>
              <a:t>allow</a:t>
            </a:r>
            <a:r>
              <a:rPr lang="fr-FR" dirty="0" smtClean="0"/>
              <a:t> job to continue on </a:t>
            </a:r>
            <a:r>
              <a:rPr lang="fr-FR" dirty="0" err="1" smtClean="0"/>
              <a:t>failure</a:t>
            </a:r>
            <a:endParaRPr lang="fr-FR" dirty="0" smtClean="0"/>
          </a:p>
          <a:p>
            <a:pPr lvl="2"/>
            <a:r>
              <a:rPr lang="fr-FR" dirty="0" smtClean="0"/>
              <a:t>Communication </a:t>
            </a:r>
            <a:r>
              <a:rPr lang="fr-FR" dirty="0" err="1" smtClean="0"/>
              <a:t>layers</a:t>
            </a:r>
            <a:r>
              <a:rPr lang="fr-FR" dirty="0" smtClean="0"/>
              <a:t> not </a:t>
            </a:r>
            <a:r>
              <a:rPr lang="fr-FR" dirty="0" err="1" smtClean="0"/>
              <a:t>fault</a:t>
            </a:r>
            <a:r>
              <a:rPr lang="fr-FR" dirty="0" smtClean="0"/>
              <a:t> </a:t>
            </a:r>
            <a:r>
              <a:rPr lang="fr-FR" dirty="0" err="1" smtClean="0"/>
              <a:t>tolerant</a:t>
            </a:r>
            <a:endParaRPr lang="en-US" dirty="0" smtClean="0"/>
          </a:p>
          <a:p>
            <a:pPr lvl="1"/>
            <a:r>
              <a:rPr lang="en-US" dirty="0" smtClean="0"/>
              <a:t>Fault  injection: </a:t>
            </a:r>
            <a:r>
              <a:rPr lang="en-US" dirty="0" err="1" smtClean="0"/>
              <a:t>dieNow</a:t>
            </a:r>
            <a:r>
              <a:rPr lang="en-US" dirty="0" smtClean="0"/>
              <a:t>(), </a:t>
            </a:r>
          </a:p>
          <a:p>
            <a:pPr lvl="1"/>
            <a:r>
              <a:rPr lang="en-US" dirty="0"/>
              <a:t>S</a:t>
            </a:r>
            <a:r>
              <a:rPr lang="en-US" dirty="0" smtClean="0"/>
              <a:t>pare processors</a:t>
            </a:r>
          </a:p>
        </p:txBody>
      </p:sp>
      <p:sp>
        <p:nvSpPr>
          <p:cNvPr id="2" name="Date Placeholder 1"/>
          <p:cNvSpPr>
            <a:spLocks noGrp="1"/>
          </p:cNvSpPr>
          <p:nvPr>
            <p:ph type="dt" sz="half" idx="10"/>
          </p:nvPr>
        </p:nvSpPr>
        <p:spPr/>
        <p:txBody>
          <a:bodyPr/>
          <a:lstStyle/>
          <a:p>
            <a:pPr>
              <a:defRPr/>
            </a:pPr>
            <a:fld id="{FFBD3FCE-8867-7143-A282-19E8FFFC534B}" type="datetime1">
              <a:rPr lang="en-US" smtClean="0"/>
              <a:t>8/29/12</a:t>
            </a:fld>
            <a:endParaRPr lang="en-US" dirty="0"/>
          </a:p>
        </p:txBody>
      </p:sp>
      <p:sp>
        <p:nvSpPr>
          <p:cNvPr id="3" name="Footer Placeholder 2"/>
          <p:cNvSpPr>
            <a:spLocks noGrp="1"/>
          </p:cNvSpPr>
          <p:nvPr>
            <p:ph type="ftr" sz="quarter" idx="11"/>
          </p:nvPr>
        </p:nvSpPr>
        <p:spPr/>
        <p:txBody>
          <a:bodyPr/>
          <a:lstStyle/>
          <a:p>
            <a:pPr>
              <a:defRPr/>
            </a:pPr>
            <a:r>
              <a:rPr lang="en-US" smtClean="0"/>
              <a:t>cs598LVK</a:t>
            </a:r>
            <a:endParaRPr lang="en-US" dirty="0"/>
          </a:p>
        </p:txBody>
      </p:sp>
      <p:sp>
        <p:nvSpPr>
          <p:cNvPr id="4" name="Slide Number Placeholder 3"/>
          <p:cNvSpPr>
            <a:spLocks noGrp="1"/>
          </p:cNvSpPr>
          <p:nvPr>
            <p:ph type="sldNum" sz="quarter" idx="12"/>
          </p:nvPr>
        </p:nvSpPr>
        <p:spPr/>
        <p:txBody>
          <a:bodyPr/>
          <a:lstStyle/>
          <a:p>
            <a:pPr>
              <a:defRPr/>
            </a:pPr>
            <a:fld id="{BFFC72E0-3E7F-4709-B8DF-5EC8A0346E37}" type="slidenum">
              <a:rPr lang="en-US" smtClean="0"/>
              <a:pPr>
                <a:defRPr/>
              </a:pPr>
              <a:t>48</a:t>
            </a:fld>
            <a:endParaRPr lang="en-US" dirty="0"/>
          </a:p>
        </p:txBody>
      </p:sp>
    </p:spTree>
    <p:extLst>
      <p:ext uri="{BB962C8B-B14F-4D97-AF65-F5344CB8AC3E}">
        <p14:creationId xmlns:p14="http://schemas.microsoft.com/office/powerpoint/2010/main" val="13454479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52400"/>
            <a:ext cx="8252310" cy="6248400"/>
          </a:xfrm>
          <a:prstGeom prst="rect">
            <a:avLst/>
          </a:prstGeom>
        </p:spPr>
      </p:pic>
      <p:sp>
        <p:nvSpPr>
          <p:cNvPr id="2" name="Date Placeholder 1"/>
          <p:cNvSpPr>
            <a:spLocks noGrp="1"/>
          </p:cNvSpPr>
          <p:nvPr>
            <p:ph type="dt" sz="half" idx="10"/>
          </p:nvPr>
        </p:nvSpPr>
        <p:spPr/>
        <p:txBody>
          <a:bodyPr/>
          <a:lstStyle/>
          <a:p>
            <a:pPr>
              <a:defRPr/>
            </a:pPr>
            <a:fld id="{D6C9268E-1F1A-F549-A497-A96897D8914C}" type="datetime1">
              <a:rPr lang="en-US" smtClean="0"/>
              <a:t>8/29/12</a:t>
            </a:fld>
            <a:endParaRPr lang="en-US" dirty="0"/>
          </a:p>
        </p:txBody>
      </p:sp>
      <p:sp>
        <p:nvSpPr>
          <p:cNvPr id="3" name="Footer Placeholder 2"/>
          <p:cNvSpPr>
            <a:spLocks noGrp="1"/>
          </p:cNvSpPr>
          <p:nvPr>
            <p:ph type="ftr" sz="quarter" idx="11"/>
          </p:nvPr>
        </p:nvSpPr>
        <p:spPr/>
        <p:txBody>
          <a:bodyPr/>
          <a:lstStyle/>
          <a:p>
            <a:pPr>
              <a:defRPr/>
            </a:pPr>
            <a:r>
              <a:rPr lang="en-US" smtClean="0"/>
              <a:t>cs598LVK</a:t>
            </a:r>
            <a:endParaRPr lang="en-US" dirty="0"/>
          </a:p>
        </p:txBody>
      </p:sp>
      <p:sp>
        <p:nvSpPr>
          <p:cNvPr id="4" name="Slide Number Placeholder 3"/>
          <p:cNvSpPr>
            <a:spLocks noGrp="1"/>
          </p:cNvSpPr>
          <p:nvPr>
            <p:ph type="sldNum" sz="quarter" idx="12"/>
          </p:nvPr>
        </p:nvSpPr>
        <p:spPr/>
        <p:txBody>
          <a:bodyPr/>
          <a:lstStyle/>
          <a:p>
            <a:pPr>
              <a:defRPr/>
            </a:pPr>
            <a:fld id="{BFFC72E0-3E7F-4709-B8DF-5EC8A0346E37}" type="slidenum">
              <a:rPr lang="en-US" smtClean="0"/>
              <a:pPr>
                <a:defRPr/>
              </a:pPr>
              <a:t>49</a:t>
            </a:fld>
            <a:endParaRPr lang="en-US" dirty="0"/>
          </a:p>
        </p:txBody>
      </p:sp>
    </p:spTree>
    <p:extLst>
      <p:ext uri="{BB962C8B-B14F-4D97-AF65-F5344CB8AC3E}">
        <p14:creationId xmlns:p14="http://schemas.microsoft.com/office/powerpoint/2010/main" val="342778866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kinds of units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Migration units: </a:t>
            </a:r>
          </a:p>
          <a:p>
            <a:pPr lvl="1"/>
            <a:r>
              <a:rPr lang="en-US" dirty="0" smtClean="0"/>
              <a:t>objects, </a:t>
            </a:r>
            <a:r>
              <a:rPr lang="en-US" dirty="0" err="1" smtClean="0"/>
              <a:t>migratable</a:t>
            </a:r>
            <a:r>
              <a:rPr lang="en-US" dirty="0" smtClean="0"/>
              <a:t> threads (i.e., “processes”), data sections</a:t>
            </a:r>
          </a:p>
          <a:p>
            <a:r>
              <a:rPr lang="en-US" dirty="0" smtClean="0"/>
              <a:t>DEBs: units of scheduling</a:t>
            </a:r>
          </a:p>
          <a:p>
            <a:pPr lvl="1"/>
            <a:r>
              <a:rPr lang="en-US" b="1" u="sng" dirty="0" smtClean="0"/>
              <a:t>D</a:t>
            </a:r>
            <a:r>
              <a:rPr lang="en-US" dirty="0" smtClean="0"/>
              <a:t>ependent </a:t>
            </a:r>
            <a:r>
              <a:rPr lang="en-US" b="1" u="sng" dirty="0"/>
              <a:t>E</a:t>
            </a:r>
            <a:r>
              <a:rPr lang="en-US" dirty="0" smtClean="0"/>
              <a:t>xecution </a:t>
            </a:r>
            <a:r>
              <a:rPr lang="en-US" b="1" u="sng" dirty="0" smtClean="0"/>
              <a:t>B</a:t>
            </a:r>
            <a:r>
              <a:rPr lang="en-US" dirty="0" smtClean="0"/>
              <a:t>lock</a:t>
            </a:r>
          </a:p>
          <a:p>
            <a:pPr lvl="1"/>
            <a:r>
              <a:rPr lang="en-US" dirty="0" smtClean="0"/>
              <a:t>Begins execution after one or more (potentially) remote dependence is satisfied</a:t>
            </a:r>
          </a:p>
          <a:p>
            <a:r>
              <a:rPr lang="en-US" dirty="0" smtClean="0"/>
              <a:t>SEBs: units of analysis</a:t>
            </a:r>
          </a:p>
          <a:p>
            <a:pPr lvl="1"/>
            <a:r>
              <a:rPr lang="en-US" dirty="0" smtClean="0"/>
              <a:t>Sequential Execution Blocks</a:t>
            </a:r>
          </a:p>
          <a:p>
            <a:pPr lvl="1"/>
            <a:r>
              <a:rPr lang="en-US" dirty="0" smtClean="0"/>
              <a:t>A DEB is partitioned into one or more SEBs</a:t>
            </a:r>
          </a:p>
          <a:p>
            <a:pPr lvl="1"/>
            <a:r>
              <a:rPr lang="en-US" dirty="0" smtClean="0"/>
              <a:t>Has a “reasonably large” granularity, and uniformity in code structure</a:t>
            </a:r>
            <a:endParaRPr lang="en-US" dirty="0"/>
          </a:p>
          <a:p>
            <a:pPr lvl="1"/>
            <a:r>
              <a:rPr lang="en-US" dirty="0" smtClean="0"/>
              <a:t>Loop nests, functions, …</a:t>
            </a:r>
          </a:p>
        </p:txBody>
      </p:sp>
      <p:sp>
        <p:nvSpPr>
          <p:cNvPr id="4" name="Date Placeholder 3"/>
          <p:cNvSpPr>
            <a:spLocks noGrp="1"/>
          </p:cNvSpPr>
          <p:nvPr>
            <p:ph type="dt" sz="half" idx="10"/>
          </p:nvPr>
        </p:nvSpPr>
        <p:spPr/>
        <p:txBody>
          <a:bodyPr/>
          <a:lstStyle/>
          <a:p>
            <a:pPr>
              <a:defRPr/>
            </a:pPr>
            <a:fld id="{D73F8531-4E17-6C4F-B88E-7D5E705B68A6}" type="datetime1">
              <a:rPr lang="en-US" smtClean="0"/>
              <a:t>8/29/12</a:t>
            </a:fld>
            <a:endParaRPr lang="en-US" dirty="0"/>
          </a:p>
        </p:txBody>
      </p:sp>
      <p:sp>
        <p:nvSpPr>
          <p:cNvPr id="5" name="Footer Placeholder 4"/>
          <p:cNvSpPr>
            <a:spLocks noGrp="1"/>
          </p:cNvSpPr>
          <p:nvPr>
            <p:ph type="ftr" sz="quarter" idx="11"/>
          </p:nvPr>
        </p:nvSpPr>
        <p:spPr/>
        <p:txBody>
          <a:bodyPr/>
          <a:lstStyle/>
          <a:p>
            <a:pPr>
              <a:defRPr/>
            </a:pPr>
            <a:r>
              <a:rPr lang="en-US" smtClean="0"/>
              <a:t>cs598LVK</a:t>
            </a:r>
            <a:endParaRPr lang="en-US" dirty="0"/>
          </a:p>
        </p:txBody>
      </p:sp>
      <p:sp>
        <p:nvSpPr>
          <p:cNvPr id="6" name="Slide Number Placeholder 5"/>
          <p:cNvSpPr>
            <a:spLocks noGrp="1"/>
          </p:cNvSpPr>
          <p:nvPr>
            <p:ph type="sldNum" sz="quarter" idx="12"/>
          </p:nvPr>
        </p:nvSpPr>
        <p:spPr/>
        <p:txBody>
          <a:bodyPr/>
          <a:lstStyle/>
          <a:p>
            <a:pPr>
              <a:defRPr/>
            </a:pPr>
            <a:fld id="{3EF9F3CA-D42A-4F16-9502-7E916E4DA7FE}" type="slidenum">
              <a:rPr lang="en-US" smtClean="0"/>
              <a:pPr>
                <a:defRPr/>
              </a:pPr>
              <a:t>5</a:t>
            </a:fld>
            <a:endParaRPr lang="en-US" dirty="0"/>
          </a:p>
        </p:txBody>
      </p:sp>
    </p:spTree>
    <p:extLst>
      <p:ext uri="{BB962C8B-B14F-4D97-AF65-F5344CB8AC3E}">
        <p14:creationId xmlns:p14="http://schemas.microsoft.com/office/powerpoint/2010/main" val="33449243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2F7F3D87-7DAC-F643-9704-C48FD61FAF95}" type="datetime1">
              <a:rPr lang="en-US" smtClean="0"/>
              <a:t>8/29/12</a:t>
            </a:fld>
            <a:endParaRPr lang="en-US" dirty="0"/>
          </a:p>
        </p:txBody>
      </p:sp>
      <p:sp>
        <p:nvSpPr>
          <p:cNvPr id="3" name="Footer Placeholder 2"/>
          <p:cNvSpPr>
            <a:spLocks noGrp="1"/>
          </p:cNvSpPr>
          <p:nvPr>
            <p:ph type="ftr" sz="quarter" idx="11"/>
          </p:nvPr>
        </p:nvSpPr>
        <p:spPr/>
        <p:txBody>
          <a:bodyPr/>
          <a:lstStyle/>
          <a:p>
            <a:pPr>
              <a:defRPr/>
            </a:pPr>
            <a:r>
              <a:rPr lang="en-US" smtClean="0"/>
              <a:t>cs598LVK</a:t>
            </a:r>
            <a:endParaRPr lang="en-US" dirty="0"/>
          </a:p>
        </p:txBody>
      </p:sp>
      <p:sp>
        <p:nvSpPr>
          <p:cNvPr id="4" name="Slide Number Placeholder 3"/>
          <p:cNvSpPr>
            <a:spLocks noGrp="1"/>
          </p:cNvSpPr>
          <p:nvPr>
            <p:ph type="sldNum" sz="quarter" idx="12"/>
          </p:nvPr>
        </p:nvSpPr>
        <p:spPr/>
        <p:txBody>
          <a:bodyPr/>
          <a:lstStyle/>
          <a:p>
            <a:pPr>
              <a:defRPr/>
            </a:pPr>
            <a:fld id="{BFFC72E0-3E7F-4709-B8DF-5EC8A0346E37}" type="slidenum">
              <a:rPr lang="en-US" smtClean="0"/>
              <a:pPr>
                <a:defRPr/>
              </a:pPr>
              <a:t>50</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31812"/>
            <a:ext cx="8252310" cy="6324600"/>
          </a:xfrm>
          <a:prstGeom prst="rect">
            <a:avLst/>
          </a:prstGeom>
        </p:spPr>
      </p:pic>
    </p:spTree>
    <p:extLst>
      <p:ext uri="{BB962C8B-B14F-4D97-AF65-F5344CB8AC3E}">
        <p14:creationId xmlns:p14="http://schemas.microsoft.com/office/powerpoint/2010/main" val="282264501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heckpoint_jacobi.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76200"/>
            <a:ext cx="8397838" cy="6485308"/>
          </a:xfrm>
          <a:prstGeom prst="rect">
            <a:avLst/>
          </a:prstGeom>
        </p:spPr>
      </p:pic>
      <p:sp>
        <p:nvSpPr>
          <p:cNvPr id="4" name="Date Placeholder 3"/>
          <p:cNvSpPr>
            <a:spLocks noGrp="1"/>
          </p:cNvSpPr>
          <p:nvPr>
            <p:ph type="dt" sz="half" idx="10"/>
          </p:nvPr>
        </p:nvSpPr>
        <p:spPr/>
        <p:txBody>
          <a:bodyPr/>
          <a:lstStyle/>
          <a:p>
            <a:pPr>
              <a:defRPr/>
            </a:pPr>
            <a:fld id="{BC2D4389-9E02-AA42-8E7E-D4F7CA307E52}" type="datetime1">
              <a:rPr lang="en-US" smtClean="0"/>
              <a:t>8/29/12</a:t>
            </a:fld>
            <a:endParaRPr lang="en-US" dirty="0"/>
          </a:p>
        </p:txBody>
      </p:sp>
      <p:sp>
        <p:nvSpPr>
          <p:cNvPr id="5" name="Footer Placeholder 4"/>
          <p:cNvSpPr>
            <a:spLocks noGrp="1"/>
          </p:cNvSpPr>
          <p:nvPr>
            <p:ph type="ftr" sz="quarter" idx="11"/>
          </p:nvPr>
        </p:nvSpPr>
        <p:spPr/>
        <p:txBody>
          <a:bodyPr/>
          <a:lstStyle/>
          <a:p>
            <a:pPr>
              <a:defRPr/>
            </a:pPr>
            <a:r>
              <a:rPr lang="en-US" smtClean="0"/>
              <a:t>cs598LVK</a:t>
            </a:r>
            <a:endParaRPr lang="en-US" dirty="0"/>
          </a:p>
        </p:txBody>
      </p:sp>
      <p:sp>
        <p:nvSpPr>
          <p:cNvPr id="6" name="Slide Number Placeholder 5"/>
          <p:cNvSpPr>
            <a:spLocks noGrp="1"/>
          </p:cNvSpPr>
          <p:nvPr>
            <p:ph type="sldNum" sz="quarter" idx="12"/>
          </p:nvPr>
        </p:nvSpPr>
        <p:spPr/>
        <p:txBody>
          <a:bodyPr/>
          <a:lstStyle/>
          <a:p>
            <a:pPr>
              <a:defRPr/>
            </a:pPr>
            <a:fld id="{3EF9F3CA-D42A-4F16-9502-7E916E4DA7FE}" type="slidenum">
              <a:rPr lang="en-US" smtClean="0"/>
              <a:pPr>
                <a:defRPr/>
              </a:pPr>
              <a:t>51</a:t>
            </a:fld>
            <a:endParaRPr lang="en-US" dirty="0"/>
          </a:p>
        </p:txBody>
      </p:sp>
    </p:spTree>
    <p:extLst>
      <p:ext uri="{BB962C8B-B14F-4D97-AF65-F5344CB8AC3E}">
        <p14:creationId xmlns:p14="http://schemas.microsoft.com/office/powerpoint/2010/main" val="417427379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Scalable Fault tolerance</a:t>
            </a:r>
            <a:endParaRPr lang="en-US" dirty="0"/>
          </a:p>
        </p:txBody>
      </p:sp>
      <p:sp>
        <p:nvSpPr>
          <p:cNvPr id="6" name="Content Placeholder 5"/>
          <p:cNvSpPr>
            <a:spLocks noGrp="1"/>
          </p:cNvSpPr>
          <p:nvPr>
            <p:ph idx="1"/>
          </p:nvPr>
        </p:nvSpPr>
        <p:spPr/>
        <p:txBody>
          <a:bodyPr/>
          <a:lstStyle/>
          <a:p>
            <a:r>
              <a:rPr lang="en-US" dirty="0" smtClean="0"/>
              <a:t>Faults will be common at exascale</a:t>
            </a:r>
          </a:p>
          <a:p>
            <a:pPr lvl="1"/>
            <a:r>
              <a:rPr lang="en-US" dirty="0" err="1" smtClean="0"/>
              <a:t>Failstop</a:t>
            </a:r>
            <a:r>
              <a:rPr lang="en-US" dirty="0" smtClean="0"/>
              <a:t>, and soft failures are both important</a:t>
            </a:r>
          </a:p>
          <a:p>
            <a:r>
              <a:rPr lang="en-US" dirty="0" smtClean="0"/>
              <a:t>Checkpoint-restart may not scale</a:t>
            </a:r>
          </a:p>
          <a:p>
            <a:pPr lvl="1"/>
            <a:r>
              <a:rPr lang="en-US" dirty="0" smtClean="0"/>
              <a:t>Requires all nodes to roll back even when just one fails</a:t>
            </a:r>
          </a:p>
          <a:p>
            <a:pPr lvl="2"/>
            <a:r>
              <a:rPr lang="en-US" dirty="0" smtClean="0"/>
              <a:t>Inefficient: computation and power</a:t>
            </a:r>
          </a:p>
          <a:p>
            <a:pPr lvl="1"/>
            <a:r>
              <a:rPr lang="en-US" dirty="0" smtClean="0"/>
              <a:t>As MTBF goes lower, it becomes infeasible</a:t>
            </a:r>
          </a:p>
          <a:p>
            <a:pPr lvl="1"/>
            <a:endParaRPr lang="en-US" dirty="0" smtClean="0"/>
          </a:p>
          <a:p>
            <a:pPr lvl="2"/>
            <a:endParaRPr lang="en-US" dirty="0" smtClean="0"/>
          </a:p>
        </p:txBody>
      </p:sp>
      <p:sp>
        <p:nvSpPr>
          <p:cNvPr id="2" name="Date Placeholder 1"/>
          <p:cNvSpPr>
            <a:spLocks noGrp="1"/>
          </p:cNvSpPr>
          <p:nvPr>
            <p:ph type="dt" sz="half" idx="10"/>
          </p:nvPr>
        </p:nvSpPr>
        <p:spPr/>
        <p:txBody>
          <a:bodyPr/>
          <a:lstStyle/>
          <a:p>
            <a:pPr>
              <a:defRPr/>
            </a:pPr>
            <a:fld id="{37B2DC55-D524-2548-983B-B031DFC083A1}" type="datetime1">
              <a:rPr lang="en-US" smtClean="0"/>
              <a:t>8/29/12</a:t>
            </a:fld>
            <a:endParaRPr lang="en-US" dirty="0"/>
          </a:p>
        </p:txBody>
      </p:sp>
      <p:sp>
        <p:nvSpPr>
          <p:cNvPr id="3" name="Footer Placeholder 2"/>
          <p:cNvSpPr>
            <a:spLocks noGrp="1"/>
          </p:cNvSpPr>
          <p:nvPr>
            <p:ph type="ftr" sz="quarter" idx="11"/>
          </p:nvPr>
        </p:nvSpPr>
        <p:spPr/>
        <p:txBody>
          <a:bodyPr/>
          <a:lstStyle/>
          <a:p>
            <a:pPr>
              <a:defRPr/>
            </a:pPr>
            <a:r>
              <a:rPr lang="en-US" smtClean="0"/>
              <a:t>cs598LVK</a:t>
            </a:r>
            <a:endParaRPr lang="en-US" dirty="0"/>
          </a:p>
        </p:txBody>
      </p:sp>
      <p:sp>
        <p:nvSpPr>
          <p:cNvPr id="4" name="Slide Number Placeholder 3"/>
          <p:cNvSpPr>
            <a:spLocks noGrp="1"/>
          </p:cNvSpPr>
          <p:nvPr>
            <p:ph type="sldNum" sz="quarter" idx="12"/>
          </p:nvPr>
        </p:nvSpPr>
        <p:spPr/>
        <p:txBody>
          <a:bodyPr/>
          <a:lstStyle/>
          <a:p>
            <a:pPr>
              <a:defRPr/>
            </a:pPr>
            <a:fld id="{BFFC72E0-3E7F-4709-B8DF-5EC8A0346E37}" type="slidenum">
              <a:rPr lang="en-US" smtClean="0"/>
              <a:pPr>
                <a:defRPr/>
              </a:pPr>
              <a:t>52</a:t>
            </a:fld>
            <a:endParaRPr lang="en-US" dirty="0"/>
          </a:p>
        </p:txBody>
      </p:sp>
    </p:spTree>
    <p:extLst>
      <p:ext uri="{BB962C8B-B14F-4D97-AF65-F5344CB8AC3E}">
        <p14:creationId xmlns:p14="http://schemas.microsoft.com/office/powerpoint/2010/main" val="109006409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itle 1"/>
          <p:cNvSpPr>
            <a:spLocks noGrp="1"/>
          </p:cNvSpPr>
          <p:nvPr>
            <p:ph type="title" idx="4294967295"/>
          </p:nvPr>
        </p:nvSpPr>
        <p:spPr/>
        <p:txBody>
          <a:bodyPr/>
          <a:lstStyle/>
          <a:p>
            <a:pPr eaLnBrk="1" hangingPunct="1"/>
            <a:r>
              <a:rPr lang="en-US" smtClean="0"/>
              <a:t>Message-Logging</a:t>
            </a:r>
          </a:p>
        </p:txBody>
      </p:sp>
      <p:sp>
        <p:nvSpPr>
          <p:cNvPr id="25604" name="Content Placeholder 2"/>
          <p:cNvSpPr>
            <a:spLocks noGrp="1"/>
          </p:cNvSpPr>
          <p:nvPr>
            <p:ph idx="4294967295"/>
          </p:nvPr>
        </p:nvSpPr>
        <p:spPr/>
        <p:txBody>
          <a:bodyPr>
            <a:normAutofit fontScale="92500"/>
          </a:bodyPr>
          <a:lstStyle/>
          <a:p>
            <a:pPr eaLnBrk="1" hangingPunct="1"/>
            <a:r>
              <a:rPr lang="en-US" dirty="0" smtClean="0"/>
              <a:t>Basic Idea:</a:t>
            </a:r>
          </a:p>
          <a:p>
            <a:pPr lvl="1" eaLnBrk="1" hangingPunct="1"/>
            <a:r>
              <a:rPr lang="en-US" dirty="0" smtClean="0"/>
              <a:t>Messages are stored by sender during execution</a:t>
            </a:r>
          </a:p>
          <a:p>
            <a:pPr lvl="1" eaLnBrk="1" hangingPunct="1"/>
            <a:r>
              <a:rPr lang="en-US" dirty="0" smtClean="0"/>
              <a:t>Periodic checkpoints still maintained</a:t>
            </a:r>
          </a:p>
          <a:p>
            <a:pPr lvl="1" eaLnBrk="1" hangingPunct="1"/>
            <a:r>
              <a:rPr lang="en-US" dirty="0" smtClean="0"/>
              <a:t>After a crash, reprocess “resent” messages to regain state</a:t>
            </a:r>
          </a:p>
          <a:p>
            <a:r>
              <a:rPr lang="en-US" dirty="0" smtClean="0"/>
              <a:t>Does it help at exascale? </a:t>
            </a:r>
          </a:p>
          <a:p>
            <a:pPr lvl="1"/>
            <a:r>
              <a:rPr lang="en-US" dirty="0" smtClean="0"/>
              <a:t>Not really, or only a bit: Same time for recovery!</a:t>
            </a:r>
          </a:p>
          <a:p>
            <a:pPr eaLnBrk="1" hangingPunct="1"/>
            <a:r>
              <a:rPr lang="en-US" dirty="0" smtClean="0"/>
              <a:t>With virtualization, </a:t>
            </a:r>
          </a:p>
          <a:p>
            <a:pPr lvl="1"/>
            <a:r>
              <a:rPr lang="en-US" dirty="0" smtClean="0"/>
              <a:t>work in one processor is divided across multiple virtual processors; thus, </a:t>
            </a:r>
            <a:r>
              <a:rPr lang="en-US" i="1" u="sng" dirty="0" smtClean="0"/>
              <a:t>restart can be parallelized</a:t>
            </a:r>
          </a:p>
          <a:p>
            <a:pPr lvl="1" eaLnBrk="1" hangingPunct="1"/>
            <a:r>
              <a:rPr lang="en-US" dirty="0" smtClean="0"/>
              <a:t>Virtualization helps fault-free case as well</a:t>
            </a:r>
          </a:p>
          <a:p>
            <a:pPr lvl="1" eaLnBrk="1" hangingPunct="1"/>
            <a:endParaRPr lang="en-US" dirty="0" smtClean="0"/>
          </a:p>
        </p:txBody>
      </p:sp>
      <p:sp>
        <p:nvSpPr>
          <p:cNvPr id="9" name="Date Placeholder 6"/>
          <p:cNvSpPr>
            <a:spLocks noGrp="1"/>
          </p:cNvSpPr>
          <p:nvPr>
            <p:ph type="dt" sz="quarter" idx="10"/>
          </p:nvPr>
        </p:nvSpPr>
        <p:spPr/>
        <p:txBody>
          <a:bodyPr/>
          <a:lstStyle/>
          <a:p>
            <a:pPr>
              <a:defRPr/>
            </a:pPr>
            <a:fld id="{BC57CBE5-7780-D64F-9A15-DD72E22AC495}" type="datetime1">
              <a:rPr lang="en-US" smtClean="0"/>
              <a:t>8/29/12</a:t>
            </a:fld>
            <a:endParaRPr lang="en-US" dirty="0"/>
          </a:p>
        </p:txBody>
      </p:sp>
      <p:sp>
        <p:nvSpPr>
          <p:cNvPr id="10" name="Footer Placeholder 7"/>
          <p:cNvSpPr>
            <a:spLocks noGrp="1"/>
          </p:cNvSpPr>
          <p:nvPr>
            <p:ph type="ftr" sz="quarter" idx="11"/>
          </p:nvPr>
        </p:nvSpPr>
        <p:spPr/>
        <p:txBody>
          <a:bodyPr/>
          <a:lstStyle/>
          <a:p>
            <a:pPr>
              <a:defRPr/>
            </a:pPr>
            <a:r>
              <a:rPr lang="en-US" smtClean="0"/>
              <a:t>cs598LVK</a:t>
            </a:r>
            <a:endParaRPr lang="en-US"/>
          </a:p>
        </p:txBody>
      </p:sp>
      <p:sp>
        <p:nvSpPr>
          <p:cNvPr id="2" name="Slide Number Placeholder 1"/>
          <p:cNvSpPr>
            <a:spLocks noGrp="1"/>
          </p:cNvSpPr>
          <p:nvPr>
            <p:ph type="sldNum" sz="quarter" idx="12"/>
          </p:nvPr>
        </p:nvSpPr>
        <p:spPr/>
        <p:txBody>
          <a:bodyPr/>
          <a:lstStyle/>
          <a:p>
            <a:pPr>
              <a:defRPr/>
            </a:pPr>
            <a:fld id="{BFFC72E0-3E7F-4709-B8DF-5EC8A0346E37}" type="slidenum">
              <a:rPr lang="en-US" smtClean="0"/>
              <a:pPr>
                <a:defRPr/>
              </a:pPr>
              <a:t>53</a:t>
            </a:fld>
            <a:endParaRPr lang="en-US" dirty="0"/>
          </a:p>
        </p:txBody>
      </p:sp>
    </p:spTree>
    <p:extLst>
      <p:ext uri="{BB962C8B-B14F-4D97-AF65-F5344CB8AC3E}">
        <p14:creationId xmlns:p14="http://schemas.microsoft.com/office/powerpoint/2010/main" val="355842257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idx="4294967295"/>
          </p:nvPr>
        </p:nvSpPr>
        <p:spPr/>
        <p:txBody>
          <a:bodyPr/>
          <a:lstStyle/>
          <a:p>
            <a:pPr eaLnBrk="1" hangingPunct="1"/>
            <a:r>
              <a:rPr lang="en-US" smtClean="0"/>
              <a:t>Message-Logging (cont.)</a:t>
            </a:r>
          </a:p>
        </p:txBody>
      </p:sp>
      <p:sp>
        <p:nvSpPr>
          <p:cNvPr id="27651" name="Content Placeholder 2"/>
          <p:cNvSpPr>
            <a:spLocks noGrp="1"/>
          </p:cNvSpPr>
          <p:nvPr>
            <p:ph idx="4294967295"/>
          </p:nvPr>
        </p:nvSpPr>
        <p:spPr>
          <a:xfrm>
            <a:off x="152400" y="1219200"/>
            <a:ext cx="8763000" cy="1524000"/>
          </a:xfrm>
        </p:spPr>
        <p:txBody>
          <a:bodyPr>
            <a:normAutofit fontScale="92500"/>
          </a:bodyPr>
          <a:lstStyle/>
          <a:p>
            <a:pPr eaLnBrk="1" hangingPunct="1"/>
            <a:r>
              <a:rPr lang="en-US" dirty="0" smtClean="0"/>
              <a:t>Fast Parallel restart performance:</a:t>
            </a:r>
          </a:p>
          <a:p>
            <a:pPr lvl="1" eaLnBrk="1" hangingPunct="1"/>
            <a:r>
              <a:rPr lang="en-US" dirty="0" smtClean="0"/>
              <a:t>Test: 7-point 3D-stencil in MPI, P=32, 2 ≤ VP ≤ 16</a:t>
            </a:r>
          </a:p>
          <a:p>
            <a:pPr lvl="1" eaLnBrk="1" hangingPunct="1"/>
            <a:r>
              <a:rPr lang="en-US" dirty="0" smtClean="0"/>
              <a:t>Checkpoint taken every 30s, failure inserted at t=27s</a:t>
            </a:r>
          </a:p>
          <a:p>
            <a:pPr eaLnBrk="1" hangingPunct="1"/>
            <a:endParaRPr lang="en-US" dirty="0" smtClean="0"/>
          </a:p>
        </p:txBody>
      </p:sp>
      <p:pic>
        <p:nvPicPr>
          <p:cNvPr id="27652" name="Picture 8"/>
          <p:cNvPicPr>
            <a:picLocks noChangeAspect="1" noChangeArrowheads="1"/>
          </p:cNvPicPr>
          <p:nvPr/>
        </p:nvPicPr>
        <p:blipFill>
          <a:blip r:embed="rId3"/>
          <a:srcRect/>
          <a:stretch>
            <a:fillRect/>
          </a:stretch>
        </p:blipFill>
        <p:spPr bwMode="auto">
          <a:xfrm>
            <a:off x="2057400" y="2743200"/>
            <a:ext cx="4419600" cy="3429000"/>
          </a:xfrm>
          <a:prstGeom prst="rect">
            <a:avLst/>
          </a:prstGeom>
          <a:noFill/>
          <a:ln w="9525">
            <a:noFill/>
            <a:miter lim="800000"/>
            <a:headEnd/>
            <a:tailEnd/>
          </a:ln>
        </p:spPr>
      </p:pic>
      <p:sp>
        <p:nvSpPr>
          <p:cNvPr id="9" name="Date Placeholder 6"/>
          <p:cNvSpPr>
            <a:spLocks noGrp="1"/>
          </p:cNvSpPr>
          <p:nvPr>
            <p:ph type="dt" sz="quarter" idx="10"/>
          </p:nvPr>
        </p:nvSpPr>
        <p:spPr/>
        <p:txBody>
          <a:bodyPr/>
          <a:lstStyle/>
          <a:p>
            <a:pPr>
              <a:defRPr/>
            </a:pPr>
            <a:fld id="{E323EF68-68DE-914C-874E-6DCA1F72C354}" type="datetime1">
              <a:rPr lang="en-US" smtClean="0"/>
              <a:t>8/29/12</a:t>
            </a:fld>
            <a:endParaRPr lang="en-US" dirty="0"/>
          </a:p>
        </p:txBody>
      </p:sp>
      <p:sp>
        <p:nvSpPr>
          <p:cNvPr id="10" name="Footer Placeholder 7"/>
          <p:cNvSpPr>
            <a:spLocks noGrp="1"/>
          </p:cNvSpPr>
          <p:nvPr>
            <p:ph type="ftr" sz="quarter" idx="11"/>
          </p:nvPr>
        </p:nvSpPr>
        <p:spPr/>
        <p:txBody>
          <a:bodyPr/>
          <a:lstStyle/>
          <a:p>
            <a:pPr>
              <a:defRPr/>
            </a:pPr>
            <a:r>
              <a:rPr lang="en-US" smtClean="0"/>
              <a:t>cs598LVK</a:t>
            </a:r>
            <a:endParaRPr lang="en-US" dirty="0"/>
          </a:p>
        </p:txBody>
      </p:sp>
      <p:sp>
        <p:nvSpPr>
          <p:cNvPr id="27655" name="Slide Number Placeholder 5"/>
          <p:cNvSpPr txBox="1">
            <a:spLocks noGrp="1"/>
          </p:cNvSpPr>
          <p:nvPr/>
        </p:nvSpPr>
        <p:spPr bwMode="auto">
          <a:xfrm>
            <a:off x="6858000" y="6553200"/>
            <a:ext cx="1600200" cy="304800"/>
          </a:xfrm>
          <a:prstGeom prst="rect">
            <a:avLst/>
          </a:prstGeom>
          <a:noFill/>
          <a:ln w="9525">
            <a:noFill/>
            <a:miter lim="800000"/>
            <a:headEnd/>
            <a:tailEnd/>
          </a:ln>
        </p:spPr>
        <p:txBody>
          <a:bodyPr/>
          <a:lstStyle/>
          <a:p>
            <a:pPr algn="r"/>
            <a:fld id="{3D21DA06-C8A8-424D-998F-6CF97B0D9A3E}" type="slidenum">
              <a:rPr lang="en-US" sz="1400">
                <a:solidFill>
                  <a:srgbClr val="CC0000"/>
                </a:solidFill>
              </a:rPr>
              <a:pPr algn="r"/>
              <a:t>54</a:t>
            </a:fld>
            <a:endParaRPr lang="en-US" sz="1400">
              <a:solidFill>
                <a:srgbClr val="CC0000"/>
              </a:solidFill>
            </a:endParaRPr>
          </a:p>
        </p:txBody>
      </p:sp>
      <p:sp>
        <p:nvSpPr>
          <p:cNvPr id="4" name="Slide Number Placeholder 3"/>
          <p:cNvSpPr>
            <a:spLocks noGrp="1"/>
          </p:cNvSpPr>
          <p:nvPr>
            <p:ph type="sldNum" sz="quarter" idx="12"/>
          </p:nvPr>
        </p:nvSpPr>
        <p:spPr/>
        <p:txBody>
          <a:bodyPr/>
          <a:lstStyle/>
          <a:p>
            <a:pPr>
              <a:defRPr/>
            </a:pPr>
            <a:fld id="{BFFC72E0-3E7F-4709-B8DF-5EC8A0346E37}" type="slidenum">
              <a:rPr lang="en-US" smtClean="0"/>
              <a:pPr>
                <a:defRPr/>
              </a:pPr>
              <a:t>54</a:t>
            </a:fld>
            <a:endParaRPr lang="en-US" dirty="0"/>
          </a:p>
        </p:txBody>
      </p:sp>
    </p:spTree>
    <p:extLst>
      <p:ext uri="{BB962C8B-B14F-4D97-AF65-F5344CB8AC3E}">
        <p14:creationId xmlns:p14="http://schemas.microsoft.com/office/powerpoint/2010/main" val="22022552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Number Placeholder 3"/>
          <p:cNvSpPr>
            <a:spLocks noGrp="1"/>
          </p:cNvSpPr>
          <p:nvPr>
            <p:ph type="sldNum" sz="quarter" idx="12"/>
          </p:nvPr>
        </p:nvSpPr>
        <p:spPr/>
        <p:txBody>
          <a:bodyPr/>
          <a:lstStyle/>
          <a:p>
            <a:fld id="{FCF55435-B736-4659-8D2D-F77CDA130493}" type="slidenum">
              <a:rPr lang="en-US"/>
              <a:pPr/>
              <a:t>55</a:t>
            </a:fld>
            <a:endParaRPr lang="en-US"/>
          </a:p>
        </p:txBody>
      </p:sp>
      <p:sp>
        <p:nvSpPr>
          <p:cNvPr id="382978" name="Rectangle 2"/>
          <p:cNvSpPr>
            <a:spLocks noChangeArrowheads="1"/>
          </p:cNvSpPr>
          <p:nvPr/>
        </p:nvSpPr>
        <p:spPr bwMode="auto">
          <a:xfrm>
            <a:off x="609600" y="1676400"/>
            <a:ext cx="5334000" cy="45720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382979" name="Line 3"/>
          <p:cNvSpPr>
            <a:spLocks noChangeShapeType="1"/>
          </p:cNvSpPr>
          <p:nvPr/>
        </p:nvSpPr>
        <p:spPr bwMode="auto">
          <a:xfrm flipV="1">
            <a:off x="609600" y="1676400"/>
            <a:ext cx="4876800" cy="4572000"/>
          </a:xfrm>
          <a:prstGeom prst="line">
            <a:avLst/>
          </a:prstGeom>
          <a:noFill/>
          <a:ln w="9525">
            <a:solidFill>
              <a:schemeClr val="tx1"/>
            </a:solidFill>
            <a:round/>
            <a:headEnd/>
            <a:tailEnd/>
          </a:ln>
          <a:effectLst/>
        </p:spPr>
        <p:txBody>
          <a:bodyPr/>
          <a:lstStyle/>
          <a:p>
            <a:endParaRPr lang="en-US"/>
          </a:p>
        </p:txBody>
      </p:sp>
      <p:grpSp>
        <p:nvGrpSpPr>
          <p:cNvPr id="2" name="Group 4"/>
          <p:cNvGrpSpPr>
            <a:grpSpLocks/>
          </p:cNvGrpSpPr>
          <p:nvPr/>
        </p:nvGrpSpPr>
        <p:grpSpPr bwMode="auto">
          <a:xfrm>
            <a:off x="609600" y="5105400"/>
            <a:ext cx="1752600" cy="1143000"/>
            <a:chOff x="384" y="3216"/>
            <a:chExt cx="1104" cy="720"/>
          </a:xfrm>
        </p:grpSpPr>
        <p:sp>
          <p:nvSpPr>
            <p:cNvPr id="382981" name="Line 5"/>
            <p:cNvSpPr>
              <a:spLocks noChangeShapeType="1"/>
            </p:cNvSpPr>
            <p:nvPr/>
          </p:nvSpPr>
          <p:spPr bwMode="auto">
            <a:xfrm flipV="1">
              <a:off x="384" y="3408"/>
              <a:ext cx="528" cy="528"/>
            </a:xfrm>
            <a:prstGeom prst="line">
              <a:avLst/>
            </a:prstGeom>
            <a:noFill/>
            <a:ln w="57150">
              <a:solidFill>
                <a:srgbClr val="333300"/>
              </a:solidFill>
              <a:round/>
              <a:headEnd/>
              <a:tailEnd/>
            </a:ln>
            <a:effectLst/>
          </p:spPr>
          <p:txBody>
            <a:bodyPr/>
            <a:lstStyle/>
            <a:p>
              <a:endParaRPr lang="en-US"/>
            </a:p>
          </p:txBody>
        </p:sp>
        <p:sp>
          <p:nvSpPr>
            <p:cNvPr id="382982" name="Line 6"/>
            <p:cNvSpPr>
              <a:spLocks noChangeShapeType="1"/>
            </p:cNvSpPr>
            <p:nvPr/>
          </p:nvSpPr>
          <p:spPr bwMode="auto">
            <a:xfrm flipV="1">
              <a:off x="912" y="3216"/>
              <a:ext cx="576" cy="528"/>
            </a:xfrm>
            <a:prstGeom prst="line">
              <a:avLst/>
            </a:prstGeom>
            <a:noFill/>
            <a:ln w="57150">
              <a:solidFill>
                <a:srgbClr val="333300"/>
              </a:solidFill>
              <a:round/>
              <a:headEnd/>
              <a:tailEnd/>
            </a:ln>
            <a:effectLst/>
          </p:spPr>
          <p:txBody>
            <a:bodyPr/>
            <a:lstStyle/>
            <a:p>
              <a:endParaRPr lang="en-US"/>
            </a:p>
          </p:txBody>
        </p:sp>
        <p:sp>
          <p:nvSpPr>
            <p:cNvPr id="382983" name="Line 7"/>
            <p:cNvSpPr>
              <a:spLocks noChangeShapeType="1"/>
            </p:cNvSpPr>
            <p:nvPr/>
          </p:nvSpPr>
          <p:spPr bwMode="auto">
            <a:xfrm flipV="1">
              <a:off x="912" y="3408"/>
              <a:ext cx="0" cy="336"/>
            </a:xfrm>
            <a:prstGeom prst="line">
              <a:avLst/>
            </a:prstGeom>
            <a:noFill/>
            <a:ln w="57150">
              <a:solidFill>
                <a:srgbClr val="FF0000"/>
              </a:solidFill>
              <a:round/>
              <a:headEnd/>
              <a:tailEnd/>
            </a:ln>
            <a:effectLst/>
          </p:spPr>
          <p:txBody>
            <a:bodyPr/>
            <a:lstStyle/>
            <a:p>
              <a:endParaRPr lang="en-US"/>
            </a:p>
          </p:txBody>
        </p:sp>
        <p:sp>
          <p:nvSpPr>
            <p:cNvPr id="382984" name="Line 8"/>
            <p:cNvSpPr>
              <a:spLocks noChangeShapeType="1"/>
            </p:cNvSpPr>
            <p:nvPr/>
          </p:nvSpPr>
          <p:spPr bwMode="auto">
            <a:xfrm flipV="1">
              <a:off x="1488" y="3216"/>
              <a:ext cx="0" cy="336"/>
            </a:xfrm>
            <a:prstGeom prst="line">
              <a:avLst/>
            </a:prstGeom>
            <a:noFill/>
            <a:ln w="57150">
              <a:solidFill>
                <a:srgbClr val="FF0000"/>
              </a:solidFill>
              <a:round/>
              <a:headEnd/>
              <a:tailEnd/>
            </a:ln>
            <a:effectLst/>
          </p:spPr>
          <p:txBody>
            <a:bodyPr/>
            <a:lstStyle/>
            <a:p>
              <a:endParaRPr lang="en-US"/>
            </a:p>
          </p:txBody>
        </p:sp>
      </p:grpSp>
      <p:grpSp>
        <p:nvGrpSpPr>
          <p:cNvPr id="3" name="Group 9"/>
          <p:cNvGrpSpPr>
            <a:grpSpLocks/>
          </p:cNvGrpSpPr>
          <p:nvPr/>
        </p:nvGrpSpPr>
        <p:grpSpPr bwMode="auto">
          <a:xfrm>
            <a:off x="2362200" y="4495800"/>
            <a:ext cx="1752600" cy="1143000"/>
            <a:chOff x="384" y="3216"/>
            <a:chExt cx="1104" cy="720"/>
          </a:xfrm>
        </p:grpSpPr>
        <p:sp>
          <p:nvSpPr>
            <p:cNvPr id="382986" name="Line 10"/>
            <p:cNvSpPr>
              <a:spLocks noChangeShapeType="1"/>
            </p:cNvSpPr>
            <p:nvPr/>
          </p:nvSpPr>
          <p:spPr bwMode="auto">
            <a:xfrm flipV="1">
              <a:off x="384" y="3408"/>
              <a:ext cx="528" cy="528"/>
            </a:xfrm>
            <a:prstGeom prst="line">
              <a:avLst/>
            </a:prstGeom>
            <a:noFill/>
            <a:ln w="57150">
              <a:solidFill>
                <a:srgbClr val="333300"/>
              </a:solidFill>
              <a:round/>
              <a:headEnd/>
              <a:tailEnd/>
            </a:ln>
            <a:effectLst/>
          </p:spPr>
          <p:txBody>
            <a:bodyPr/>
            <a:lstStyle/>
            <a:p>
              <a:endParaRPr lang="en-US"/>
            </a:p>
          </p:txBody>
        </p:sp>
        <p:sp>
          <p:nvSpPr>
            <p:cNvPr id="382987" name="Line 11"/>
            <p:cNvSpPr>
              <a:spLocks noChangeShapeType="1"/>
            </p:cNvSpPr>
            <p:nvPr/>
          </p:nvSpPr>
          <p:spPr bwMode="auto">
            <a:xfrm flipV="1">
              <a:off x="912" y="3216"/>
              <a:ext cx="576" cy="528"/>
            </a:xfrm>
            <a:prstGeom prst="line">
              <a:avLst/>
            </a:prstGeom>
            <a:noFill/>
            <a:ln w="57150">
              <a:solidFill>
                <a:srgbClr val="333300"/>
              </a:solidFill>
              <a:round/>
              <a:headEnd/>
              <a:tailEnd/>
            </a:ln>
            <a:effectLst/>
          </p:spPr>
          <p:txBody>
            <a:bodyPr/>
            <a:lstStyle/>
            <a:p>
              <a:endParaRPr lang="en-US"/>
            </a:p>
          </p:txBody>
        </p:sp>
        <p:sp>
          <p:nvSpPr>
            <p:cNvPr id="382988" name="Line 12"/>
            <p:cNvSpPr>
              <a:spLocks noChangeShapeType="1"/>
            </p:cNvSpPr>
            <p:nvPr/>
          </p:nvSpPr>
          <p:spPr bwMode="auto">
            <a:xfrm flipV="1">
              <a:off x="912" y="3408"/>
              <a:ext cx="0" cy="336"/>
            </a:xfrm>
            <a:prstGeom prst="line">
              <a:avLst/>
            </a:prstGeom>
            <a:noFill/>
            <a:ln w="57150">
              <a:solidFill>
                <a:srgbClr val="FF0000"/>
              </a:solidFill>
              <a:round/>
              <a:headEnd/>
              <a:tailEnd/>
            </a:ln>
            <a:effectLst/>
          </p:spPr>
          <p:txBody>
            <a:bodyPr/>
            <a:lstStyle/>
            <a:p>
              <a:endParaRPr lang="en-US"/>
            </a:p>
          </p:txBody>
        </p:sp>
        <p:sp>
          <p:nvSpPr>
            <p:cNvPr id="382989" name="Line 13"/>
            <p:cNvSpPr>
              <a:spLocks noChangeShapeType="1"/>
            </p:cNvSpPr>
            <p:nvPr/>
          </p:nvSpPr>
          <p:spPr bwMode="auto">
            <a:xfrm flipV="1">
              <a:off x="1488" y="3216"/>
              <a:ext cx="0" cy="336"/>
            </a:xfrm>
            <a:prstGeom prst="line">
              <a:avLst/>
            </a:prstGeom>
            <a:noFill/>
            <a:ln w="57150">
              <a:solidFill>
                <a:srgbClr val="FF0000"/>
              </a:solidFill>
              <a:round/>
              <a:headEnd/>
              <a:tailEnd/>
            </a:ln>
            <a:effectLst/>
          </p:spPr>
          <p:txBody>
            <a:bodyPr/>
            <a:lstStyle/>
            <a:p>
              <a:endParaRPr lang="en-US"/>
            </a:p>
          </p:txBody>
        </p:sp>
      </p:grpSp>
      <p:grpSp>
        <p:nvGrpSpPr>
          <p:cNvPr id="4" name="Group 14"/>
          <p:cNvGrpSpPr>
            <a:grpSpLocks/>
          </p:cNvGrpSpPr>
          <p:nvPr/>
        </p:nvGrpSpPr>
        <p:grpSpPr bwMode="auto">
          <a:xfrm>
            <a:off x="4114800" y="3886200"/>
            <a:ext cx="1752600" cy="1143000"/>
            <a:chOff x="384" y="3216"/>
            <a:chExt cx="1104" cy="720"/>
          </a:xfrm>
        </p:grpSpPr>
        <p:sp>
          <p:nvSpPr>
            <p:cNvPr id="382991" name="Line 15"/>
            <p:cNvSpPr>
              <a:spLocks noChangeShapeType="1"/>
            </p:cNvSpPr>
            <p:nvPr/>
          </p:nvSpPr>
          <p:spPr bwMode="auto">
            <a:xfrm flipV="1">
              <a:off x="384" y="3408"/>
              <a:ext cx="528" cy="528"/>
            </a:xfrm>
            <a:prstGeom prst="line">
              <a:avLst/>
            </a:prstGeom>
            <a:noFill/>
            <a:ln w="57150">
              <a:solidFill>
                <a:srgbClr val="333300"/>
              </a:solidFill>
              <a:round/>
              <a:headEnd/>
              <a:tailEnd/>
            </a:ln>
            <a:effectLst/>
          </p:spPr>
          <p:txBody>
            <a:bodyPr/>
            <a:lstStyle/>
            <a:p>
              <a:endParaRPr lang="en-US"/>
            </a:p>
          </p:txBody>
        </p:sp>
        <p:sp>
          <p:nvSpPr>
            <p:cNvPr id="382992" name="Line 16"/>
            <p:cNvSpPr>
              <a:spLocks noChangeShapeType="1"/>
            </p:cNvSpPr>
            <p:nvPr/>
          </p:nvSpPr>
          <p:spPr bwMode="auto">
            <a:xfrm flipV="1">
              <a:off x="912" y="3216"/>
              <a:ext cx="576" cy="528"/>
            </a:xfrm>
            <a:prstGeom prst="line">
              <a:avLst/>
            </a:prstGeom>
            <a:noFill/>
            <a:ln w="57150">
              <a:solidFill>
                <a:srgbClr val="333300"/>
              </a:solidFill>
              <a:round/>
              <a:headEnd/>
              <a:tailEnd/>
            </a:ln>
            <a:effectLst/>
          </p:spPr>
          <p:txBody>
            <a:bodyPr/>
            <a:lstStyle/>
            <a:p>
              <a:endParaRPr lang="en-US"/>
            </a:p>
          </p:txBody>
        </p:sp>
        <p:sp>
          <p:nvSpPr>
            <p:cNvPr id="382993" name="Line 17"/>
            <p:cNvSpPr>
              <a:spLocks noChangeShapeType="1"/>
            </p:cNvSpPr>
            <p:nvPr/>
          </p:nvSpPr>
          <p:spPr bwMode="auto">
            <a:xfrm flipV="1">
              <a:off x="912" y="3408"/>
              <a:ext cx="0" cy="336"/>
            </a:xfrm>
            <a:prstGeom prst="line">
              <a:avLst/>
            </a:prstGeom>
            <a:noFill/>
            <a:ln w="57150">
              <a:solidFill>
                <a:srgbClr val="FF0000"/>
              </a:solidFill>
              <a:round/>
              <a:headEnd/>
              <a:tailEnd/>
            </a:ln>
            <a:effectLst/>
          </p:spPr>
          <p:txBody>
            <a:bodyPr/>
            <a:lstStyle/>
            <a:p>
              <a:endParaRPr lang="en-US"/>
            </a:p>
          </p:txBody>
        </p:sp>
        <p:sp>
          <p:nvSpPr>
            <p:cNvPr id="382994" name="Line 18"/>
            <p:cNvSpPr>
              <a:spLocks noChangeShapeType="1"/>
            </p:cNvSpPr>
            <p:nvPr/>
          </p:nvSpPr>
          <p:spPr bwMode="auto">
            <a:xfrm flipV="1">
              <a:off x="1488" y="3216"/>
              <a:ext cx="0" cy="336"/>
            </a:xfrm>
            <a:prstGeom prst="line">
              <a:avLst/>
            </a:prstGeom>
            <a:noFill/>
            <a:ln w="57150">
              <a:solidFill>
                <a:srgbClr val="FF0000"/>
              </a:solidFill>
              <a:round/>
              <a:headEnd/>
              <a:tailEnd/>
            </a:ln>
            <a:effectLst/>
          </p:spPr>
          <p:txBody>
            <a:bodyPr/>
            <a:lstStyle/>
            <a:p>
              <a:endParaRPr lang="en-US"/>
            </a:p>
          </p:txBody>
        </p:sp>
      </p:grpSp>
      <p:sp>
        <p:nvSpPr>
          <p:cNvPr id="382995" name="Line 19"/>
          <p:cNvSpPr>
            <a:spLocks noChangeShapeType="1"/>
          </p:cNvSpPr>
          <p:nvPr/>
        </p:nvSpPr>
        <p:spPr bwMode="auto">
          <a:xfrm flipV="1">
            <a:off x="685800" y="4419600"/>
            <a:ext cx="5181600" cy="1828800"/>
          </a:xfrm>
          <a:prstGeom prst="line">
            <a:avLst/>
          </a:prstGeom>
          <a:noFill/>
          <a:ln w="9525">
            <a:solidFill>
              <a:srgbClr val="00FF00"/>
            </a:solidFill>
            <a:round/>
            <a:headEnd/>
            <a:tailEnd/>
          </a:ln>
          <a:effectLst/>
        </p:spPr>
        <p:txBody>
          <a:bodyPr/>
          <a:lstStyle/>
          <a:p>
            <a:endParaRPr lang="en-US"/>
          </a:p>
        </p:txBody>
      </p:sp>
      <p:sp>
        <p:nvSpPr>
          <p:cNvPr id="382996" name="Rectangle 20"/>
          <p:cNvSpPr>
            <a:spLocks noChangeArrowheads="1"/>
          </p:cNvSpPr>
          <p:nvPr/>
        </p:nvSpPr>
        <p:spPr bwMode="auto">
          <a:xfrm>
            <a:off x="609600" y="228600"/>
            <a:ext cx="5334000" cy="1066800"/>
          </a:xfrm>
          <a:prstGeom prst="rect">
            <a:avLst/>
          </a:prstGeom>
          <a:solidFill>
            <a:srgbClr val="CCFFFF"/>
          </a:solidFill>
          <a:ln w="9525">
            <a:solidFill>
              <a:schemeClr val="tx1"/>
            </a:solidFill>
            <a:miter lim="800000"/>
            <a:headEnd/>
            <a:tailEnd/>
          </a:ln>
          <a:effectLst/>
        </p:spPr>
        <p:txBody>
          <a:bodyPr wrap="none" anchor="ctr"/>
          <a:lstStyle/>
          <a:p>
            <a:endParaRPr lang="en-US"/>
          </a:p>
        </p:txBody>
      </p:sp>
      <p:sp>
        <p:nvSpPr>
          <p:cNvPr id="382997" name="Line 21"/>
          <p:cNvSpPr>
            <a:spLocks noChangeShapeType="1"/>
          </p:cNvSpPr>
          <p:nvPr/>
        </p:nvSpPr>
        <p:spPr bwMode="auto">
          <a:xfrm flipV="1">
            <a:off x="609600" y="228600"/>
            <a:ext cx="5334000" cy="1066800"/>
          </a:xfrm>
          <a:prstGeom prst="line">
            <a:avLst/>
          </a:prstGeom>
          <a:noFill/>
          <a:ln w="28575">
            <a:solidFill>
              <a:srgbClr val="003366"/>
            </a:solidFill>
            <a:round/>
            <a:headEnd/>
            <a:tailEnd/>
          </a:ln>
          <a:effectLst/>
        </p:spPr>
        <p:txBody>
          <a:bodyPr/>
          <a:lstStyle/>
          <a:p>
            <a:endParaRPr lang="en-US"/>
          </a:p>
        </p:txBody>
      </p:sp>
      <p:sp>
        <p:nvSpPr>
          <p:cNvPr id="382998" name="Rectangle 22"/>
          <p:cNvSpPr>
            <a:spLocks noChangeArrowheads="1"/>
          </p:cNvSpPr>
          <p:nvPr/>
        </p:nvSpPr>
        <p:spPr bwMode="auto">
          <a:xfrm>
            <a:off x="1905000" y="5943600"/>
            <a:ext cx="914400" cy="304800"/>
          </a:xfrm>
          <a:prstGeom prst="rect">
            <a:avLst/>
          </a:prstGeom>
          <a:solidFill>
            <a:schemeClr val="accent1"/>
          </a:solidFill>
          <a:ln w="9525">
            <a:noFill/>
            <a:miter lim="800000"/>
            <a:headEnd/>
            <a:tailEnd/>
          </a:ln>
          <a:effectLst/>
        </p:spPr>
        <p:txBody>
          <a:bodyPr wrap="none" anchor="ctr"/>
          <a:lstStyle/>
          <a:p>
            <a:pPr algn="ctr"/>
            <a:r>
              <a:rPr lang="en-US"/>
              <a:t>Time</a:t>
            </a:r>
          </a:p>
        </p:txBody>
      </p:sp>
      <p:sp>
        <p:nvSpPr>
          <p:cNvPr id="382999" name="Line 23"/>
          <p:cNvSpPr>
            <a:spLocks noChangeShapeType="1"/>
          </p:cNvSpPr>
          <p:nvPr/>
        </p:nvSpPr>
        <p:spPr bwMode="auto">
          <a:xfrm>
            <a:off x="2895600" y="6096000"/>
            <a:ext cx="1143000" cy="0"/>
          </a:xfrm>
          <a:prstGeom prst="line">
            <a:avLst/>
          </a:prstGeom>
          <a:noFill/>
          <a:ln w="19050">
            <a:solidFill>
              <a:schemeClr val="tx1"/>
            </a:solidFill>
            <a:round/>
            <a:headEnd/>
            <a:tailEnd type="triangle" w="med" len="med"/>
          </a:ln>
          <a:effectLst/>
        </p:spPr>
        <p:txBody>
          <a:bodyPr/>
          <a:lstStyle/>
          <a:p>
            <a:endParaRPr lang="en-US"/>
          </a:p>
        </p:txBody>
      </p:sp>
      <p:sp>
        <p:nvSpPr>
          <p:cNvPr id="383000" name="Text Box 24"/>
          <p:cNvSpPr txBox="1">
            <a:spLocks noChangeArrowheads="1"/>
          </p:cNvSpPr>
          <p:nvPr/>
        </p:nvSpPr>
        <p:spPr bwMode="auto">
          <a:xfrm>
            <a:off x="685800" y="4419600"/>
            <a:ext cx="549275" cy="1295400"/>
          </a:xfrm>
          <a:prstGeom prst="rect">
            <a:avLst/>
          </a:prstGeom>
          <a:noFill/>
          <a:ln w="9525">
            <a:noFill/>
            <a:miter lim="800000"/>
            <a:headEnd/>
            <a:tailEnd/>
          </a:ln>
          <a:effectLst/>
        </p:spPr>
        <p:txBody>
          <a:bodyPr vert="eaVert">
            <a:spAutoFit/>
          </a:bodyPr>
          <a:lstStyle/>
          <a:p>
            <a:pPr>
              <a:spcBef>
                <a:spcPct val="50000"/>
              </a:spcBef>
            </a:pPr>
            <a:r>
              <a:rPr lang="en-US"/>
              <a:t>Progress</a:t>
            </a:r>
          </a:p>
        </p:txBody>
      </p:sp>
      <p:sp>
        <p:nvSpPr>
          <p:cNvPr id="383001" name="Line 25"/>
          <p:cNvSpPr>
            <a:spLocks noChangeShapeType="1"/>
          </p:cNvSpPr>
          <p:nvPr/>
        </p:nvSpPr>
        <p:spPr bwMode="auto">
          <a:xfrm flipV="1">
            <a:off x="914400" y="3200400"/>
            <a:ext cx="0" cy="1143000"/>
          </a:xfrm>
          <a:prstGeom prst="line">
            <a:avLst/>
          </a:prstGeom>
          <a:noFill/>
          <a:ln w="9525">
            <a:solidFill>
              <a:schemeClr val="tx1"/>
            </a:solidFill>
            <a:round/>
            <a:headEnd/>
            <a:tailEnd type="triangle" w="med" len="med"/>
          </a:ln>
          <a:effectLst/>
        </p:spPr>
        <p:txBody>
          <a:bodyPr/>
          <a:lstStyle/>
          <a:p>
            <a:endParaRPr lang="en-US"/>
          </a:p>
        </p:txBody>
      </p:sp>
      <p:sp>
        <p:nvSpPr>
          <p:cNvPr id="383002" name="Text Box 26"/>
          <p:cNvSpPr txBox="1">
            <a:spLocks noChangeArrowheads="1"/>
          </p:cNvSpPr>
          <p:nvPr/>
        </p:nvSpPr>
        <p:spPr bwMode="auto">
          <a:xfrm>
            <a:off x="152400" y="228600"/>
            <a:ext cx="549275" cy="914400"/>
          </a:xfrm>
          <a:prstGeom prst="rect">
            <a:avLst/>
          </a:prstGeom>
          <a:noFill/>
          <a:ln w="9525">
            <a:noFill/>
            <a:miter lim="800000"/>
            <a:headEnd/>
            <a:tailEnd/>
          </a:ln>
          <a:effectLst/>
        </p:spPr>
        <p:txBody>
          <a:bodyPr vert="eaVert">
            <a:spAutoFit/>
          </a:bodyPr>
          <a:lstStyle/>
          <a:p>
            <a:pPr>
              <a:spcBef>
                <a:spcPct val="50000"/>
              </a:spcBef>
            </a:pPr>
            <a:r>
              <a:rPr lang="en-US"/>
              <a:t>Power</a:t>
            </a:r>
          </a:p>
        </p:txBody>
      </p:sp>
      <p:sp>
        <p:nvSpPr>
          <p:cNvPr id="383003" name="Text Box 27"/>
          <p:cNvSpPr txBox="1">
            <a:spLocks noChangeArrowheads="1"/>
          </p:cNvSpPr>
          <p:nvPr/>
        </p:nvSpPr>
        <p:spPr bwMode="auto">
          <a:xfrm>
            <a:off x="6248400" y="2209800"/>
            <a:ext cx="2514600" cy="1200328"/>
          </a:xfrm>
          <a:prstGeom prst="rect">
            <a:avLst/>
          </a:prstGeom>
          <a:solidFill>
            <a:srgbClr val="CCFFCC"/>
          </a:solidFill>
          <a:ln w="9525">
            <a:noFill/>
            <a:miter lim="800000"/>
            <a:headEnd/>
            <a:tailEnd/>
          </a:ln>
          <a:effectLst/>
        </p:spPr>
        <p:txBody>
          <a:bodyPr>
            <a:spAutoFit/>
          </a:bodyPr>
          <a:lstStyle/>
          <a:p>
            <a:pPr>
              <a:spcBef>
                <a:spcPct val="50000"/>
              </a:spcBef>
            </a:pPr>
            <a:r>
              <a:rPr lang="en-US" dirty="0"/>
              <a:t>Normal Checkpoint-</a:t>
            </a:r>
            <a:r>
              <a:rPr lang="en-US" dirty="0" err="1"/>
              <a:t>Resart</a:t>
            </a:r>
            <a:r>
              <a:rPr lang="en-US" dirty="0"/>
              <a:t> </a:t>
            </a:r>
            <a:r>
              <a:rPr lang="en-US" dirty="0" smtClean="0"/>
              <a:t>method</a:t>
            </a:r>
            <a:endParaRPr lang="en-US" dirty="0"/>
          </a:p>
        </p:txBody>
      </p:sp>
      <p:sp>
        <p:nvSpPr>
          <p:cNvPr id="5" name="Date Placeholder 4"/>
          <p:cNvSpPr>
            <a:spLocks noGrp="1"/>
          </p:cNvSpPr>
          <p:nvPr>
            <p:ph type="dt" sz="half" idx="10"/>
          </p:nvPr>
        </p:nvSpPr>
        <p:spPr/>
        <p:txBody>
          <a:bodyPr/>
          <a:lstStyle/>
          <a:p>
            <a:pPr>
              <a:defRPr/>
            </a:pPr>
            <a:fld id="{6D0E5EB7-928A-DA4C-9707-8E78DD9CF8C6}" type="datetime1">
              <a:rPr lang="en-US" smtClean="0"/>
              <a:t>8/29/12</a:t>
            </a:fld>
            <a:endParaRPr lang="en-US" dirty="0"/>
          </a:p>
        </p:txBody>
      </p:sp>
      <p:sp>
        <p:nvSpPr>
          <p:cNvPr id="6" name="Footer Placeholder 5"/>
          <p:cNvSpPr>
            <a:spLocks noGrp="1"/>
          </p:cNvSpPr>
          <p:nvPr>
            <p:ph type="ftr" sz="quarter" idx="11"/>
          </p:nvPr>
        </p:nvSpPr>
        <p:spPr/>
        <p:txBody>
          <a:bodyPr/>
          <a:lstStyle/>
          <a:p>
            <a:pPr>
              <a:defRPr/>
            </a:pPr>
            <a:r>
              <a:rPr lang="en-US" smtClean="0"/>
              <a:t>cs598LVK</a:t>
            </a:r>
            <a:endParaRPr lang="en-US" dirty="0"/>
          </a:p>
        </p:txBody>
      </p:sp>
      <p:sp>
        <p:nvSpPr>
          <p:cNvPr id="7" name="TextBox 6"/>
          <p:cNvSpPr txBox="1"/>
          <p:nvPr/>
        </p:nvSpPr>
        <p:spPr>
          <a:xfrm>
            <a:off x="6248400" y="381000"/>
            <a:ext cx="2743200" cy="830997"/>
          </a:xfrm>
          <a:prstGeom prst="rect">
            <a:avLst/>
          </a:prstGeom>
          <a:solidFill>
            <a:srgbClr val="CCFFFF"/>
          </a:solidFill>
        </p:spPr>
        <p:txBody>
          <a:bodyPr wrap="square" rtlCol="0">
            <a:spAutoFit/>
          </a:bodyPr>
          <a:lstStyle/>
          <a:p>
            <a:r>
              <a:rPr lang="en-US" dirty="0"/>
              <a:t>Power consumption is </a:t>
            </a:r>
            <a:r>
              <a:rPr lang="en-US" dirty="0" smtClean="0"/>
              <a:t>continuous</a:t>
            </a:r>
            <a:endParaRPr lang="en-US" dirty="0"/>
          </a:p>
        </p:txBody>
      </p:sp>
      <p:sp>
        <p:nvSpPr>
          <p:cNvPr id="8" name="TextBox 7"/>
          <p:cNvSpPr txBox="1"/>
          <p:nvPr/>
        </p:nvSpPr>
        <p:spPr>
          <a:xfrm>
            <a:off x="6324600" y="4495800"/>
            <a:ext cx="2590800" cy="830997"/>
          </a:xfrm>
          <a:prstGeom prst="rect">
            <a:avLst/>
          </a:prstGeom>
          <a:solidFill>
            <a:schemeClr val="accent4">
              <a:lumMod val="40000"/>
              <a:lumOff val="60000"/>
            </a:schemeClr>
          </a:solidFill>
        </p:spPr>
        <p:txBody>
          <a:bodyPr wrap="square" rtlCol="0">
            <a:spAutoFit/>
          </a:bodyPr>
          <a:lstStyle/>
          <a:p>
            <a:r>
              <a:rPr lang="en-US" dirty="0"/>
              <a:t>Progress is slowed down with </a:t>
            </a:r>
            <a:r>
              <a:rPr lang="en-US" dirty="0" smtClean="0"/>
              <a:t>failures</a:t>
            </a:r>
            <a:endParaRPr lang="en-US" dirty="0"/>
          </a:p>
        </p:txBody>
      </p:sp>
    </p:spTree>
    <p:extLst>
      <p:ext uri="{BB962C8B-B14F-4D97-AF65-F5344CB8AC3E}">
        <p14:creationId xmlns:p14="http://schemas.microsoft.com/office/powerpoint/2010/main" val="87272039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upRight)">
                                      <p:cBhvr>
                                        <p:cTn id="7" dur="2000"/>
                                        <p:tgtEl>
                                          <p:spTgt spid="2"/>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strips(downRight)">
                                      <p:cBhvr>
                                        <p:cTn id="10" dur="2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3"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strips(upRight)">
                                      <p:cBhvr>
                                        <p:cTn id="15" dur="500"/>
                                        <p:tgtEl>
                                          <p:spTgt spid="3"/>
                                        </p:tgtEl>
                                      </p:cBhvr>
                                    </p:animEffect>
                                  </p:childTnLst>
                                </p:cTn>
                              </p:par>
                            </p:childTnLst>
                          </p:cTn>
                        </p:par>
                        <p:par>
                          <p:cTn id="16" fill="hold">
                            <p:stCondLst>
                              <p:cond delay="500"/>
                            </p:stCondLst>
                            <p:childTnLst>
                              <p:par>
                                <p:cTn id="17" presetID="18" presetClass="entr" presetSubtype="3"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strips(upRight)">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8" presetClass="entr" presetSubtype="3" fill="hold" grpId="0" nodeType="clickEffect">
                                  <p:stCondLst>
                                    <p:cond delay="0"/>
                                  </p:stCondLst>
                                  <p:childTnLst>
                                    <p:set>
                                      <p:cBhvr>
                                        <p:cTn id="23" dur="1" fill="hold">
                                          <p:stCondLst>
                                            <p:cond delay="0"/>
                                          </p:stCondLst>
                                        </p:cTn>
                                        <p:tgtEl>
                                          <p:spTgt spid="382997"/>
                                        </p:tgtEl>
                                        <p:attrNameLst>
                                          <p:attrName>style.visibility</p:attrName>
                                        </p:attrNameLst>
                                      </p:cBhvr>
                                      <p:to>
                                        <p:strVal val="visible"/>
                                      </p:to>
                                    </p:set>
                                    <p:animEffect transition="in" filter="strips(upRight)">
                                      <p:cBhvr>
                                        <p:cTn id="24" dur="500"/>
                                        <p:tgtEl>
                                          <p:spTgt spid="382997"/>
                                        </p:tgtEl>
                                      </p:cBhvr>
                                    </p:animEffect>
                                  </p:childTnLst>
                                </p:cTn>
                              </p:par>
                            </p:childTnLst>
                          </p:cTn>
                        </p:par>
                        <p:par>
                          <p:cTn id="25" fill="hold">
                            <p:stCondLst>
                              <p:cond delay="500"/>
                            </p:stCondLst>
                            <p:childTnLst>
                              <p:par>
                                <p:cTn id="26" presetID="18" presetClass="entr" presetSubtype="6"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strips(downRight)">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2997" grpId="0" animBg="1"/>
      <p:bldP spid="7" grpId="0" animBg="1"/>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lide Number Placeholder 3"/>
          <p:cNvSpPr>
            <a:spLocks noGrp="1"/>
          </p:cNvSpPr>
          <p:nvPr>
            <p:ph type="sldNum" sz="quarter" idx="12"/>
          </p:nvPr>
        </p:nvSpPr>
        <p:spPr/>
        <p:txBody>
          <a:bodyPr/>
          <a:lstStyle/>
          <a:p>
            <a:fld id="{B59EE2F0-B0A8-45AC-BBF0-723D3A4944A2}" type="slidenum">
              <a:rPr lang="en-US"/>
              <a:pPr/>
              <a:t>56</a:t>
            </a:fld>
            <a:endParaRPr lang="en-US"/>
          </a:p>
        </p:txBody>
      </p:sp>
      <p:sp>
        <p:nvSpPr>
          <p:cNvPr id="385026" name="Rectangle 2"/>
          <p:cNvSpPr>
            <a:spLocks noChangeArrowheads="1"/>
          </p:cNvSpPr>
          <p:nvPr/>
        </p:nvSpPr>
        <p:spPr bwMode="auto">
          <a:xfrm>
            <a:off x="609600" y="1676400"/>
            <a:ext cx="5334000" cy="4572000"/>
          </a:xfrm>
          <a:prstGeom prst="rect">
            <a:avLst/>
          </a:prstGeom>
          <a:solidFill>
            <a:schemeClr val="accent1">
              <a:lumMod val="60000"/>
              <a:lumOff val="40000"/>
            </a:schemeClr>
          </a:solidFill>
          <a:ln w="9525">
            <a:solidFill>
              <a:schemeClr val="tx1"/>
            </a:solidFill>
            <a:miter lim="800000"/>
            <a:headEnd/>
            <a:tailEnd/>
          </a:ln>
          <a:effectLst/>
        </p:spPr>
        <p:txBody>
          <a:bodyPr wrap="none" anchor="ctr"/>
          <a:lstStyle/>
          <a:p>
            <a:endParaRPr lang="en-US"/>
          </a:p>
        </p:txBody>
      </p:sp>
      <p:sp>
        <p:nvSpPr>
          <p:cNvPr id="385027" name="Line 3"/>
          <p:cNvSpPr>
            <a:spLocks noChangeShapeType="1"/>
          </p:cNvSpPr>
          <p:nvPr/>
        </p:nvSpPr>
        <p:spPr bwMode="auto">
          <a:xfrm flipV="1">
            <a:off x="609600" y="1676400"/>
            <a:ext cx="4876800" cy="4572000"/>
          </a:xfrm>
          <a:prstGeom prst="line">
            <a:avLst/>
          </a:prstGeom>
          <a:noFill/>
          <a:ln w="9525">
            <a:solidFill>
              <a:schemeClr val="tx1"/>
            </a:solidFill>
            <a:round/>
            <a:headEnd/>
            <a:tailEnd/>
          </a:ln>
          <a:effectLst/>
        </p:spPr>
        <p:txBody>
          <a:bodyPr/>
          <a:lstStyle/>
          <a:p>
            <a:endParaRPr lang="en-US"/>
          </a:p>
        </p:txBody>
      </p:sp>
      <p:grpSp>
        <p:nvGrpSpPr>
          <p:cNvPr id="2" name="Group 4"/>
          <p:cNvGrpSpPr>
            <a:grpSpLocks/>
          </p:cNvGrpSpPr>
          <p:nvPr/>
        </p:nvGrpSpPr>
        <p:grpSpPr bwMode="auto">
          <a:xfrm>
            <a:off x="609600" y="5105400"/>
            <a:ext cx="1752600" cy="1143000"/>
            <a:chOff x="384" y="3216"/>
            <a:chExt cx="1104" cy="720"/>
          </a:xfrm>
        </p:grpSpPr>
        <p:sp>
          <p:nvSpPr>
            <p:cNvPr id="385029" name="Line 5"/>
            <p:cNvSpPr>
              <a:spLocks noChangeShapeType="1"/>
            </p:cNvSpPr>
            <p:nvPr/>
          </p:nvSpPr>
          <p:spPr bwMode="auto">
            <a:xfrm flipV="1">
              <a:off x="384" y="3408"/>
              <a:ext cx="528" cy="528"/>
            </a:xfrm>
            <a:prstGeom prst="line">
              <a:avLst/>
            </a:prstGeom>
            <a:noFill/>
            <a:ln w="57150">
              <a:solidFill>
                <a:srgbClr val="333300"/>
              </a:solidFill>
              <a:round/>
              <a:headEnd/>
              <a:tailEnd/>
            </a:ln>
            <a:effectLst/>
          </p:spPr>
          <p:txBody>
            <a:bodyPr/>
            <a:lstStyle/>
            <a:p>
              <a:endParaRPr lang="en-US"/>
            </a:p>
          </p:txBody>
        </p:sp>
        <p:sp>
          <p:nvSpPr>
            <p:cNvPr id="385030" name="Line 6"/>
            <p:cNvSpPr>
              <a:spLocks noChangeShapeType="1"/>
            </p:cNvSpPr>
            <p:nvPr/>
          </p:nvSpPr>
          <p:spPr bwMode="auto">
            <a:xfrm flipV="1">
              <a:off x="912" y="3216"/>
              <a:ext cx="576" cy="528"/>
            </a:xfrm>
            <a:prstGeom prst="line">
              <a:avLst/>
            </a:prstGeom>
            <a:noFill/>
            <a:ln w="57150">
              <a:solidFill>
                <a:srgbClr val="333300"/>
              </a:solidFill>
              <a:round/>
              <a:headEnd/>
              <a:tailEnd/>
            </a:ln>
            <a:effectLst/>
          </p:spPr>
          <p:txBody>
            <a:bodyPr/>
            <a:lstStyle/>
            <a:p>
              <a:endParaRPr lang="en-US"/>
            </a:p>
          </p:txBody>
        </p:sp>
        <p:sp>
          <p:nvSpPr>
            <p:cNvPr id="385031" name="Line 7"/>
            <p:cNvSpPr>
              <a:spLocks noChangeShapeType="1"/>
            </p:cNvSpPr>
            <p:nvPr/>
          </p:nvSpPr>
          <p:spPr bwMode="auto">
            <a:xfrm flipV="1">
              <a:off x="912" y="3408"/>
              <a:ext cx="0" cy="336"/>
            </a:xfrm>
            <a:prstGeom prst="line">
              <a:avLst/>
            </a:prstGeom>
            <a:noFill/>
            <a:ln w="57150">
              <a:solidFill>
                <a:srgbClr val="FF0000"/>
              </a:solidFill>
              <a:round/>
              <a:headEnd/>
              <a:tailEnd/>
            </a:ln>
            <a:effectLst/>
          </p:spPr>
          <p:txBody>
            <a:bodyPr/>
            <a:lstStyle/>
            <a:p>
              <a:endParaRPr lang="en-US"/>
            </a:p>
          </p:txBody>
        </p:sp>
        <p:sp>
          <p:nvSpPr>
            <p:cNvPr id="385032" name="Line 8"/>
            <p:cNvSpPr>
              <a:spLocks noChangeShapeType="1"/>
            </p:cNvSpPr>
            <p:nvPr/>
          </p:nvSpPr>
          <p:spPr bwMode="auto">
            <a:xfrm flipV="1">
              <a:off x="1488" y="3216"/>
              <a:ext cx="0" cy="336"/>
            </a:xfrm>
            <a:prstGeom prst="line">
              <a:avLst/>
            </a:prstGeom>
            <a:noFill/>
            <a:ln w="57150">
              <a:solidFill>
                <a:srgbClr val="FF0000"/>
              </a:solidFill>
              <a:round/>
              <a:headEnd/>
              <a:tailEnd/>
            </a:ln>
            <a:effectLst/>
          </p:spPr>
          <p:txBody>
            <a:bodyPr/>
            <a:lstStyle/>
            <a:p>
              <a:endParaRPr lang="en-US"/>
            </a:p>
          </p:txBody>
        </p:sp>
      </p:grpSp>
      <p:grpSp>
        <p:nvGrpSpPr>
          <p:cNvPr id="3" name="Group 9"/>
          <p:cNvGrpSpPr>
            <a:grpSpLocks/>
          </p:cNvGrpSpPr>
          <p:nvPr/>
        </p:nvGrpSpPr>
        <p:grpSpPr bwMode="auto">
          <a:xfrm>
            <a:off x="2362200" y="4495800"/>
            <a:ext cx="1752600" cy="1143000"/>
            <a:chOff x="384" y="3216"/>
            <a:chExt cx="1104" cy="720"/>
          </a:xfrm>
        </p:grpSpPr>
        <p:sp>
          <p:nvSpPr>
            <p:cNvPr id="385034" name="Line 10"/>
            <p:cNvSpPr>
              <a:spLocks noChangeShapeType="1"/>
            </p:cNvSpPr>
            <p:nvPr/>
          </p:nvSpPr>
          <p:spPr bwMode="auto">
            <a:xfrm flipV="1">
              <a:off x="384" y="3408"/>
              <a:ext cx="528" cy="528"/>
            </a:xfrm>
            <a:prstGeom prst="line">
              <a:avLst/>
            </a:prstGeom>
            <a:noFill/>
            <a:ln w="57150">
              <a:solidFill>
                <a:srgbClr val="333300"/>
              </a:solidFill>
              <a:round/>
              <a:headEnd/>
              <a:tailEnd/>
            </a:ln>
            <a:effectLst/>
          </p:spPr>
          <p:txBody>
            <a:bodyPr/>
            <a:lstStyle/>
            <a:p>
              <a:endParaRPr lang="en-US"/>
            </a:p>
          </p:txBody>
        </p:sp>
        <p:sp>
          <p:nvSpPr>
            <p:cNvPr id="385035" name="Line 11"/>
            <p:cNvSpPr>
              <a:spLocks noChangeShapeType="1"/>
            </p:cNvSpPr>
            <p:nvPr/>
          </p:nvSpPr>
          <p:spPr bwMode="auto">
            <a:xfrm flipV="1">
              <a:off x="912" y="3216"/>
              <a:ext cx="576" cy="528"/>
            </a:xfrm>
            <a:prstGeom prst="line">
              <a:avLst/>
            </a:prstGeom>
            <a:noFill/>
            <a:ln w="57150">
              <a:solidFill>
                <a:srgbClr val="333300"/>
              </a:solidFill>
              <a:round/>
              <a:headEnd/>
              <a:tailEnd/>
            </a:ln>
            <a:effectLst/>
          </p:spPr>
          <p:txBody>
            <a:bodyPr/>
            <a:lstStyle/>
            <a:p>
              <a:endParaRPr lang="en-US"/>
            </a:p>
          </p:txBody>
        </p:sp>
        <p:sp>
          <p:nvSpPr>
            <p:cNvPr id="385036" name="Line 12"/>
            <p:cNvSpPr>
              <a:spLocks noChangeShapeType="1"/>
            </p:cNvSpPr>
            <p:nvPr/>
          </p:nvSpPr>
          <p:spPr bwMode="auto">
            <a:xfrm flipV="1">
              <a:off x="912" y="3408"/>
              <a:ext cx="0" cy="336"/>
            </a:xfrm>
            <a:prstGeom prst="line">
              <a:avLst/>
            </a:prstGeom>
            <a:noFill/>
            <a:ln w="57150">
              <a:solidFill>
                <a:srgbClr val="FF0000"/>
              </a:solidFill>
              <a:round/>
              <a:headEnd/>
              <a:tailEnd/>
            </a:ln>
            <a:effectLst/>
          </p:spPr>
          <p:txBody>
            <a:bodyPr/>
            <a:lstStyle/>
            <a:p>
              <a:endParaRPr lang="en-US"/>
            </a:p>
          </p:txBody>
        </p:sp>
        <p:sp>
          <p:nvSpPr>
            <p:cNvPr id="385037" name="Line 13"/>
            <p:cNvSpPr>
              <a:spLocks noChangeShapeType="1"/>
            </p:cNvSpPr>
            <p:nvPr/>
          </p:nvSpPr>
          <p:spPr bwMode="auto">
            <a:xfrm flipV="1">
              <a:off x="1488" y="3216"/>
              <a:ext cx="0" cy="336"/>
            </a:xfrm>
            <a:prstGeom prst="line">
              <a:avLst/>
            </a:prstGeom>
            <a:noFill/>
            <a:ln w="57150">
              <a:solidFill>
                <a:srgbClr val="FF0000"/>
              </a:solidFill>
              <a:round/>
              <a:headEnd/>
              <a:tailEnd/>
            </a:ln>
            <a:effectLst/>
          </p:spPr>
          <p:txBody>
            <a:bodyPr/>
            <a:lstStyle/>
            <a:p>
              <a:endParaRPr lang="en-US"/>
            </a:p>
          </p:txBody>
        </p:sp>
      </p:grpSp>
      <p:grpSp>
        <p:nvGrpSpPr>
          <p:cNvPr id="4" name="Group 14"/>
          <p:cNvGrpSpPr>
            <a:grpSpLocks/>
          </p:cNvGrpSpPr>
          <p:nvPr/>
        </p:nvGrpSpPr>
        <p:grpSpPr bwMode="auto">
          <a:xfrm>
            <a:off x="4114800" y="3886200"/>
            <a:ext cx="1752600" cy="1143000"/>
            <a:chOff x="384" y="3216"/>
            <a:chExt cx="1104" cy="720"/>
          </a:xfrm>
        </p:grpSpPr>
        <p:sp>
          <p:nvSpPr>
            <p:cNvPr id="385039" name="Line 15"/>
            <p:cNvSpPr>
              <a:spLocks noChangeShapeType="1"/>
            </p:cNvSpPr>
            <p:nvPr/>
          </p:nvSpPr>
          <p:spPr bwMode="auto">
            <a:xfrm flipV="1">
              <a:off x="384" y="3408"/>
              <a:ext cx="528" cy="528"/>
            </a:xfrm>
            <a:prstGeom prst="line">
              <a:avLst/>
            </a:prstGeom>
            <a:noFill/>
            <a:ln w="57150">
              <a:solidFill>
                <a:srgbClr val="333300"/>
              </a:solidFill>
              <a:round/>
              <a:headEnd/>
              <a:tailEnd/>
            </a:ln>
            <a:effectLst/>
          </p:spPr>
          <p:txBody>
            <a:bodyPr/>
            <a:lstStyle/>
            <a:p>
              <a:endParaRPr lang="en-US"/>
            </a:p>
          </p:txBody>
        </p:sp>
        <p:sp>
          <p:nvSpPr>
            <p:cNvPr id="385040" name="Line 16"/>
            <p:cNvSpPr>
              <a:spLocks noChangeShapeType="1"/>
            </p:cNvSpPr>
            <p:nvPr/>
          </p:nvSpPr>
          <p:spPr bwMode="auto">
            <a:xfrm flipV="1">
              <a:off x="912" y="3216"/>
              <a:ext cx="576" cy="528"/>
            </a:xfrm>
            <a:prstGeom prst="line">
              <a:avLst/>
            </a:prstGeom>
            <a:noFill/>
            <a:ln w="57150">
              <a:solidFill>
                <a:srgbClr val="333300"/>
              </a:solidFill>
              <a:round/>
              <a:headEnd/>
              <a:tailEnd/>
            </a:ln>
            <a:effectLst/>
          </p:spPr>
          <p:txBody>
            <a:bodyPr/>
            <a:lstStyle/>
            <a:p>
              <a:endParaRPr lang="en-US"/>
            </a:p>
          </p:txBody>
        </p:sp>
        <p:sp>
          <p:nvSpPr>
            <p:cNvPr id="385041" name="Line 17"/>
            <p:cNvSpPr>
              <a:spLocks noChangeShapeType="1"/>
            </p:cNvSpPr>
            <p:nvPr/>
          </p:nvSpPr>
          <p:spPr bwMode="auto">
            <a:xfrm flipV="1">
              <a:off x="912" y="3408"/>
              <a:ext cx="0" cy="336"/>
            </a:xfrm>
            <a:prstGeom prst="line">
              <a:avLst/>
            </a:prstGeom>
            <a:noFill/>
            <a:ln w="57150">
              <a:solidFill>
                <a:srgbClr val="FF0000"/>
              </a:solidFill>
              <a:round/>
              <a:headEnd/>
              <a:tailEnd/>
            </a:ln>
            <a:effectLst/>
          </p:spPr>
          <p:txBody>
            <a:bodyPr/>
            <a:lstStyle/>
            <a:p>
              <a:endParaRPr lang="en-US"/>
            </a:p>
          </p:txBody>
        </p:sp>
        <p:sp>
          <p:nvSpPr>
            <p:cNvPr id="385042" name="Line 18"/>
            <p:cNvSpPr>
              <a:spLocks noChangeShapeType="1"/>
            </p:cNvSpPr>
            <p:nvPr/>
          </p:nvSpPr>
          <p:spPr bwMode="auto">
            <a:xfrm flipV="1">
              <a:off x="1488" y="3216"/>
              <a:ext cx="0" cy="336"/>
            </a:xfrm>
            <a:prstGeom prst="line">
              <a:avLst/>
            </a:prstGeom>
            <a:noFill/>
            <a:ln w="57150">
              <a:solidFill>
                <a:srgbClr val="FF0000"/>
              </a:solidFill>
              <a:round/>
              <a:headEnd/>
              <a:tailEnd/>
            </a:ln>
            <a:effectLst/>
          </p:spPr>
          <p:txBody>
            <a:bodyPr/>
            <a:lstStyle/>
            <a:p>
              <a:endParaRPr lang="en-US"/>
            </a:p>
          </p:txBody>
        </p:sp>
      </p:grpSp>
      <p:sp>
        <p:nvSpPr>
          <p:cNvPr id="385043" name="Line 19"/>
          <p:cNvSpPr>
            <a:spLocks noChangeShapeType="1"/>
          </p:cNvSpPr>
          <p:nvPr/>
        </p:nvSpPr>
        <p:spPr bwMode="auto">
          <a:xfrm flipV="1">
            <a:off x="685800" y="4419600"/>
            <a:ext cx="5181600" cy="1828800"/>
          </a:xfrm>
          <a:prstGeom prst="line">
            <a:avLst/>
          </a:prstGeom>
          <a:noFill/>
          <a:ln w="9525">
            <a:solidFill>
              <a:srgbClr val="00FF00"/>
            </a:solidFill>
            <a:round/>
            <a:headEnd/>
            <a:tailEnd/>
          </a:ln>
          <a:effectLst/>
        </p:spPr>
        <p:txBody>
          <a:bodyPr/>
          <a:lstStyle/>
          <a:p>
            <a:endParaRPr lang="en-US"/>
          </a:p>
        </p:txBody>
      </p:sp>
      <p:sp>
        <p:nvSpPr>
          <p:cNvPr id="385044" name="Rectangle 20"/>
          <p:cNvSpPr>
            <a:spLocks noChangeArrowheads="1"/>
          </p:cNvSpPr>
          <p:nvPr/>
        </p:nvSpPr>
        <p:spPr bwMode="auto">
          <a:xfrm>
            <a:off x="609600" y="228600"/>
            <a:ext cx="5334000" cy="1066800"/>
          </a:xfrm>
          <a:prstGeom prst="rect">
            <a:avLst/>
          </a:prstGeom>
          <a:solidFill>
            <a:srgbClr val="CCFFFF"/>
          </a:solidFill>
          <a:ln w="9525">
            <a:solidFill>
              <a:schemeClr val="tx1"/>
            </a:solidFill>
            <a:miter lim="800000"/>
            <a:headEnd/>
            <a:tailEnd/>
          </a:ln>
          <a:effectLst/>
        </p:spPr>
        <p:txBody>
          <a:bodyPr wrap="none" anchor="ctr"/>
          <a:lstStyle/>
          <a:p>
            <a:endParaRPr lang="en-US"/>
          </a:p>
        </p:txBody>
      </p:sp>
      <p:sp>
        <p:nvSpPr>
          <p:cNvPr id="385046" name="Line 22"/>
          <p:cNvSpPr>
            <a:spLocks noChangeShapeType="1"/>
          </p:cNvSpPr>
          <p:nvPr/>
        </p:nvSpPr>
        <p:spPr bwMode="auto">
          <a:xfrm flipV="1">
            <a:off x="609600" y="5410200"/>
            <a:ext cx="838200" cy="838200"/>
          </a:xfrm>
          <a:prstGeom prst="line">
            <a:avLst/>
          </a:prstGeom>
          <a:noFill/>
          <a:ln w="57150">
            <a:solidFill>
              <a:srgbClr val="FFFF00"/>
            </a:solidFill>
            <a:round/>
            <a:headEnd/>
            <a:tailEnd/>
          </a:ln>
          <a:effectLst/>
        </p:spPr>
        <p:txBody>
          <a:bodyPr/>
          <a:lstStyle/>
          <a:p>
            <a:endParaRPr lang="en-US"/>
          </a:p>
        </p:txBody>
      </p:sp>
      <p:grpSp>
        <p:nvGrpSpPr>
          <p:cNvPr id="5" name="Group 64"/>
          <p:cNvGrpSpPr>
            <a:grpSpLocks/>
          </p:cNvGrpSpPr>
          <p:nvPr/>
        </p:nvGrpSpPr>
        <p:grpSpPr bwMode="auto">
          <a:xfrm>
            <a:off x="4152900" y="3124200"/>
            <a:ext cx="838200" cy="1066800"/>
            <a:chOff x="4512" y="1488"/>
            <a:chExt cx="528" cy="672"/>
          </a:xfrm>
        </p:grpSpPr>
        <p:sp>
          <p:nvSpPr>
            <p:cNvPr id="385077" name="Line 53"/>
            <p:cNvSpPr>
              <a:spLocks noChangeShapeType="1"/>
            </p:cNvSpPr>
            <p:nvPr/>
          </p:nvSpPr>
          <p:spPr bwMode="auto">
            <a:xfrm flipV="1">
              <a:off x="4704" y="1488"/>
              <a:ext cx="336" cy="288"/>
            </a:xfrm>
            <a:prstGeom prst="line">
              <a:avLst/>
            </a:prstGeom>
            <a:noFill/>
            <a:ln w="57150">
              <a:solidFill>
                <a:schemeClr val="tx2"/>
              </a:solidFill>
              <a:round/>
              <a:headEnd/>
              <a:tailEnd/>
            </a:ln>
            <a:effectLst/>
          </p:spPr>
          <p:txBody>
            <a:bodyPr/>
            <a:lstStyle/>
            <a:p>
              <a:endParaRPr lang="en-US"/>
            </a:p>
          </p:txBody>
        </p:sp>
        <p:sp>
          <p:nvSpPr>
            <p:cNvPr id="385078" name="Line 54"/>
            <p:cNvSpPr>
              <a:spLocks noChangeShapeType="1"/>
            </p:cNvSpPr>
            <p:nvPr/>
          </p:nvSpPr>
          <p:spPr bwMode="auto">
            <a:xfrm flipV="1">
              <a:off x="5040" y="1488"/>
              <a:ext cx="0" cy="336"/>
            </a:xfrm>
            <a:prstGeom prst="line">
              <a:avLst/>
            </a:prstGeom>
            <a:noFill/>
            <a:ln w="57150">
              <a:solidFill>
                <a:srgbClr val="FF5050"/>
              </a:solidFill>
              <a:round/>
              <a:headEnd/>
              <a:tailEnd/>
            </a:ln>
            <a:effectLst/>
          </p:spPr>
          <p:txBody>
            <a:bodyPr/>
            <a:lstStyle/>
            <a:p>
              <a:endParaRPr lang="en-US"/>
            </a:p>
          </p:txBody>
        </p:sp>
        <p:sp>
          <p:nvSpPr>
            <p:cNvPr id="385079" name="Line 55"/>
            <p:cNvSpPr>
              <a:spLocks noChangeShapeType="1"/>
            </p:cNvSpPr>
            <p:nvPr/>
          </p:nvSpPr>
          <p:spPr bwMode="auto">
            <a:xfrm flipV="1">
              <a:off x="4512" y="1776"/>
              <a:ext cx="192" cy="384"/>
            </a:xfrm>
            <a:prstGeom prst="line">
              <a:avLst/>
            </a:prstGeom>
            <a:noFill/>
            <a:ln w="57150">
              <a:solidFill>
                <a:srgbClr val="00FFFF"/>
              </a:solidFill>
              <a:round/>
              <a:headEnd/>
              <a:tailEnd/>
            </a:ln>
            <a:effectLst/>
          </p:spPr>
          <p:txBody>
            <a:bodyPr/>
            <a:lstStyle/>
            <a:p>
              <a:endParaRPr lang="en-US"/>
            </a:p>
          </p:txBody>
        </p:sp>
      </p:grpSp>
      <p:grpSp>
        <p:nvGrpSpPr>
          <p:cNvPr id="6" name="Group 56"/>
          <p:cNvGrpSpPr>
            <a:grpSpLocks/>
          </p:cNvGrpSpPr>
          <p:nvPr/>
        </p:nvGrpSpPr>
        <p:grpSpPr bwMode="auto">
          <a:xfrm>
            <a:off x="1447800" y="4800600"/>
            <a:ext cx="914400" cy="1143000"/>
            <a:chOff x="4128" y="2832"/>
            <a:chExt cx="576" cy="720"/>
          </a:xfrm>
        </p:grpSpPr>
        <p:sp>
          <p:nvSpPr>
            <p:cNvPr id="385081" name="Line 57"/>
            <p:cNvSpPr>
              <a:spLocks noChangeShapeType="1"/>
            </p:cNvSpPr>
            <p:nvPr/>
          </p:nvSpPr>
          <p:spPr bwMode="auto">
            <a:xfrm flipV="1">
              <a:off x="4320" y="2832"/>
              <a:ext cx="384" cy="336"/>
            </a:xfrm>
            <a:prstGeom prst="line">
              <a:avLst/>
            </a:prstGeom>
            <a:noFill/>
            <a:ln w="57150">
              <a:solidFill>
                <a:schemeClr val="tx2"/>
              </a:solidFill>
              <a:round/>
              <a:headEnd/>
              <a:tailEnd/>
            </a:ln>
            <a:effectLst/>
          </p:spPr>
          <p:txBody>
            <a:bodyPr/>
            <a:lstStyle/>
            <a:p>
              <a:endParaRPr lang="en-US"/>
            </a:p>
          </p:txBody>
        </p:sp>
        <p:sp>
          <p:nvSpPr>
            <p:cNvPr id="385082" name="Line 58"/>
            <p:cNvSpPr>
              <a:spLocks noChangeShapeType="1"/>
            </p:cNvSpPr>
            <p:nvPr/>
          </p:nvSpPr>
          <p:spPr bwMode="auto">
            <a:xfrm flipV="1">
              <a:off x="4704" y="2856"/>
              <a:ext cx="0" cy="336"/>
            </a:xfrm>
            <a:prstGeom prst="line">
              <a:avLst/>
            </a:prstGeom>
            <a:noFill/>
            <a:ln w="57150">
              <a:solidFill>
                <a:srgbClr val="FF5050"/>
              </a:solidFill>
              <a:round/>
              <a:headEnd/>
              <a:tailEnd/>
            </a:ln>
            <a:effectLst/>
          </p:spPr>
          <p:txBody>
            <a:bodyPr/>
            <a:lstStyle/>
            <a:p>
              <a:endParaRPr lang="en-US"/>
            </a:p>
          </p:txBody>
        </p:sp>
        <p:sp>
          <p:nvSpPr>
            <p:cNvPr id="385083" name="Line 59"/>
            <p:cNvSpPr>
              <a:spLocks noChangeShapeType="1"/>
            </p:cNvSpPr>
            <p:nvPr/>
          </p:nvSpPr>
          <p:spPr bwMode="auto">
            <a:xfrm flipV="1">
              <a:off x="4128" y="3168"/>
              <a:ext cx="192" cy="384"/>
            </a:xfrm>
            <a:prstGeom prst="line">
              <a:avLst/>
            </a:prstGeom>
            <a:noFill/>
            <a:ln w="57150">
              <a:solidFill>
                <a:srgbClr val="00FFFF"/>
              </a:solidFill>
              <a:round/>
              <a:headEnd/>
              <a:tailEnd/>
            </a:ln>
            <a:effectLst/>
          </p:spPr>
          <p:txBody>
            <a:bodyPr/>
            <a:lstStyle/>
            <a:p>
              <a:endParaRPr lang="en-US"/>
            </a:p>
          </p:txBody>
        </p:sp>
      </p:grpSp>
      <p:grpSp>
        <p:nvGrpSpPr>
          <p:cNvPr id="7" name="Group 60"/>
          <p:cNvGrpSpPr>
            <a:grpSpLocks/>
          </p:cNvGrpSpPr>
          <p:nvPr/>
        </p:nvGrpSpPr>
        <p:grpSpPr bwMode="auto">
          <a:xfrm>
            <a:off x="3200400" y="3657600"/>
            <a:ext cx="914400" cy="1143000"/>
            <a:chOff x="4128" y="2832"/>
            <a:chExt cx="576" cy="720"/>
          </a:xfrm>
        </p:grpSpPr>
        <p:sp>
          <p:nvSpPr>
            <p:cNvPr id="385085" name="Line 61"/>
            <p:cNvSpPr>
              <a:spLocks noChangeShapeType="1"/>
            </p:cNvSpPr>
            <p:nvPr/>
          </p:nvSpPr>
          <p:spPr bwMode="auto">
            <a:xfrm flipV="1">
              <a:off x="4320" y="2832"/>
              <a:ext cx="384" cy="336"/>
            </a:xfrm>
            <a:prstGeom prst="line">
              <a:avLst/>
            </a:prstGeom>
            <a:noFill/>
            <a:ln w="57150">
              <a:solidFill>
                <a:schemeClr val="tx2"/>
              </a:solidFill>
              <a:round/>
              <a:headEnd/>
              <a:tailEnd/>
            </a:ln>
            <a:effectLst/>
          </p:spPr>
          <p:txBody>
            <a:bodyPr/>
            <a:lstStyle/>
            <a:p>
              <a:endParaRPr lang="en-US"/>
            </a:p>
          </p:txBody>
        </p:sp>
        <p:sp>
          <p:nvSpPr>
            <p:cNvPr id="385086" name="Line 62"/>
            <p:cNvSpPr>
              <a:spLocks noChangeShapeType="1"/>
            </p:cNvSpPr>
            <p:nvPr/>
          </p:nvSpPr>
          <p:spPr bwMode="auto">
            <a:xfrm flipV="1">
              <a:off x="4704" y="2856"/>
              <a:ext cx="0" cy="336"/>
            </a:xfrm>
            <a:prstGeom prst="line">
              <a:avLst/>
            </a:prstGeom>
            <a:noFill/>
            <a:ln w="57150">
              <a:solidFill>
                <a:srgbClr val="FF5050"/>
              </a:solidFill>
              <a:round/>
              <a:headEnd/>
              <a:tailEnd/>
            </a:ln>
            <a:effectLst/>
          </p:spPr>
          <p:txBody>
            <a:bodyPr/>
            <a:lstStyle/>
            <a:p>
              <a:endParaRPr lang="en-US"/>
            </a:p>
          </p:txBody>
        </p:sp>
        <p:sp>
          <p:nvSpPr>
            <p:cNvPr id="385087" name="Line 63"/>
            <p:cNvSpPr>
              <a:spLocks noChangeShapeType="1"/>
            </p:cNvSpPr>
            <p:nvPr/>
          </p:nvSpPr>
          <p:spPr bwMode="auto">
            <a:xfrm flipV="1">
              <a:off x="4128" y="3168"/>
              <a:ext cx="192" cy="384"/>
            </a:xfrm>
            <a:prstGeom prst="line">
              <a:avLst/>
            </a:prstGeom>
            <a:noFill/>
            <a:ln w="57150">
              <a:solidFill>
                <a:srgbClr val="00FFFF"/>
              </a:solidFill>
              <a:round/>
              <a:headEnd/>
              <a:tailEnd/>
            </a:ln>
            <a:effectLst/>
          </p:spPr>
          <p:txBody>
            <a:bodyPr/>
            <a:lstStyle/>
            <a:p>
              <a:endParaRPr lang="en-US"/>
            </a:p>
          </p:txBody>
        </p:sp>
      </p:grpSp>
      <p:grpSp>
        <p:nvGrpSpPr>
          <p:cNvPr id="8" name="Group 65"/>
          <p:cNvGrpSpPr>
            <a:grpSpLocks/>
          </p:cNvGrpSpPr>
          <p:nvPr/>
        </p:nvGrpSpPr>
        <p:grpSpPr bwMode="auto">
          <a:xfrm>
            <a:off x="2362200" y="4267200"/>
            <a:ext cx="838200" cy="1066800"/>
            <a:chOff x="4512" y="1488"/>
            <a:chExt cx="528" cy="672"/>
          </a:xfrm>
        </p:grpSpPr>
        <p:sp>
          <p:nvSpPr>
            <p:cNvPr id="385090" name="Line 66"/>
            <p:cNvSpPr>
              <a:spLocks noChangeShapeType="1"/>
            </p:cNvSpPr>
            <p:nvPr/>
          </p:nvSpPr>
          <p:spPr bwMode="auto">
            <a:xfrm flipV="1">
              <a:off x="4704" y="1488"/>
              <a:ext cx="336" cy="288"/>
            </a:xfrm>
            <a:prstGeom prst="line">
              <a:avLst/>
            </a:prstGeom>
            <a:noFill/>
            <a:ln w="57150">
              <a:solidFill>
                <a:schemeClr val="tx2"/>
              </a:solidFill>
              <a:round/>
              <a:headEnd/>
              <a:tailEnd/>
            </a:ln>
            <a:effectLst/>
          </p:spPr>
          <p:txBody>
            <a:bodyPr/>
            <a:lstStyle/>
            <a:p>
              <a:endParaRPr lang="en-US"/>
            </a:p>
          </p:txBody>
        </p:sp>
        <p:sp>
          <p:nvSpPr>
            <p:cNvPr id="385091" name="Line 67"/>
            <p:cNvSpPr>
              <a:spLocks noChangeShapeType="1"/>
            </p:cNvSpPr>
            <p:nvPr/>
          </p:nvSpPr>
          <p:spPr bwMode="auto">
            <a:xfrm flipV="1">
              <a:off x="5040" y="1488"/>
              <a:ext cx="0" cy="336"/>
            </a:xfrm>
            <a:prstGeom prst="line">
              <a:avLst/>
            </a:prstGeom>
            <a:noFill/>
            <a:ln w="57150">
              <a:solidFill>
                <a:srgbClr val="FF5050"/>
              </a:solidFill>
              <a:round/>
              <a:headEnd/>
              <a:tailEnd/>
            </a:ln>
            <a:effectLst/>
          </p:spPr>
          <p:txBody>
            <a:bodyPr/>
            <a:lstStyle/>
            <a:p>
              <a:endParaRPr lang="en-US"/>
            </a:p>
          </p:txBody>
        </p:sp>
        <p:sp>
          <p:nvSpPr>
            <p:cNvPr id="385092" name="Line 68"/>
            <p:cNvSpPr>
              <a:spLocks noChangeShapeType="1"/>
            </p:cNvSpPr>
            <p:nvPr/>
          </p:nvSpPr>
          <p:spPr bwMode="auto">
            <a:xfrm flipV="1">
              <a:off x="4512" y="1776"/>
              <a:ext cx="192" cy="384"/>
            </a:xfrm>
            <a:prstGeom prst="line">
              <a:avLst/>
            </a:prstGeom>
            <a:noFill/>
            <a:ln w="57150">
              <a:solidFill>
                <a:srgbClr val="00FFFF"/>
              </a:solidFill>
              <a:round/>
              <a:headEnd/>
              <a:tailEnd/>
            </a:ln>
            <a:effectLst/>
          </p:spPr>
          <p:txBody>
            <a:bodyPr/>
            <a:lstStyle/>
            <a:p>
              <a:endParaRPr lang="en-US"/>
            </a:p>
          </p:txBody>
        </p:sp>
      </p:grpSp>
      <p:grpSp>
        <p:nvGrpSpPr>
          <p:cNvPr id="9" name="Group 69"/>
          <p:cNvGrpSpPr>
            <a:grpSpLocks/>
          </p:cNvGrpSpPr>
          <p:nvPr/>
        </p:nvGrpSpPr>
        <p:grpSpPr bwMode="auto">
          <a:xfrm>
            <a:off x="5029200" y="2514600"/>
            <a:ext cx="914400" cy="1143000"/>
            <a:chOff x="4128" y="2832"/>
            <a:chExt cx="576" cy="720"/>
          </a:xfrm>
        </p:grpSpPr>
        <p:sp>
          <p:nvSpPr>
            <p:cNvPr id="385094" name="Line 70"/>
            <p:cNvSpPr>
              <a:spLocks noChangeShapeType="1"/>
            </p:cNvSpPr>
            <p:nvPr/>
          </p:nvSpPr>
          <p:spPr bwMode="auto">
            <a:xfrm flipV="1">
              <a:off x="4320" y="2832"/>
              <a:ext cx="384" cy="336"/>
            </a:xfrm>
            <a:prstGeom prst="line">
              <a:avLst/>
            </a:prstGeom>
            <a:noFill/>
            <a:ln w="57150">
              <a:solidFill>
                <a:schemeClr val="tx2"/>
              </a:solidFill>
              <a:round/>
              <a:headEnd/>
              <a:tailEnd/>
            </a:ln>
            <a:effectLst/>
          </p:spPr>
          <p:txBody>
            <a:bodyPr/>
            <a:lstStyle/>
            <a:p>
              <a:endParaRPr lang="en-US"/>
            </a:p>
          </p:txBody>
        </p:sp>
        <p:sp>
          <p:nvSpPr>
            <p:cNvPr id="385095" name="Line 71"/>
            <p:cNvSpPr>
              <a:spLocks noChangeShapeType="1"/>
            </p:cNvSpPr>
            <p:nvPr/>
          </p:nvSpPr>
          <p:spPr bwMode="auto">
            <a:xfrm flipV="1">
              <a:off x="4704" y="2856"/>
              <a:ext cx="0" cy="336"/>
            </a:xfrm>
            <a:prstGeom prst="line">
              <a:avLst/>
            </a:prstGeom>
            <a:noFill/>
            <a:ln w="57150">
              <a:solidFill>
                <a:srgbClr val="FF5050"/>
              </a:solidFill>
              <a:round/>
              <a:headEnd/>
              <a:tailEnd/>
            </a:ln>
            <a:effectLst/>
          </p:spPr>
          <p:txBody>
            <a:bodyPr/>
            <a:lstStyle/>
            <a:p>
              <a:endParaRPr lang="en-US"/>
            </a:p>
          </p:txBody>
        </p:sp>
        <p:sp>
          <p:nvSpPr>
            <p:cNvPr id="385096" name="Line 72"/>
            <p:cNvSpPr>
              <a:spLocks noChangeShapeType="1"/>
            </p:cNvSpPr>
            <p:nvPr/>
          </p:nvSpPr>
          <p:spPr bwMode="auto">
            <a:xfrm flipV="1">
              <a:off x="4128" y="3168"/>
              <a:ext cx="192" cy="384"/>
            </a:xfrm>
            <a:prstGeom prst="line">
              <a:avLst/>
            </a:prstGeom>
            <a:noFill/>
            <a:ln w="57150">
              <a:solidFill>
                <a:srgbClr val="00FFFF"/>
              </a:solidFill>
              <a:round/>
              <a:headEnd/>
              <a:tailEnd/>
            </a:ln>
            <a:effectLst/>
          </p:spPr>
          <p:txBody>
            <a:bodyPr/>
            <a:lstStyle/>
            <a:p>
              <a:endParaRPr lang="en-US"/>
            </a:p>
          </p:txBody>
        </p:sp>
      </p:grpSp>
      <p:sp>
        <p:nvSpPr>
          <p:cNvPr id="385097" name="Line 73"/>
          <p:cNvSpPr>
            <a:spLocks noChangeShapeType="1"/>
          </p:cNvSpPr>
          <p:nvPr/>
        </p:nvSpPr>
        <p:spPr bwMode="auto">
          <a:xfrm flipV="1">
            <a:off x="1447800" y="1066800"/>
            <a:ext cx="0" cy="5181600"/>
          </a:xfrm>
          <a:prstGeom prst="line">
            <a:avLst/>
          </a:prstGeom>
          <a:noFill/>
          <a:ln w="9525">
            <a:solidFill>
              <a:schemeClr val="tx1"/>
            </a:solidFill>
            <a:round/>
            <a:headEnd/>
            <a:tailEnd/>
          </a:ln>
          <a:effectLst/>
        </p:spPr>
        <p:txBody>
          <a:bodyPr/>
          <a:lstStyle/>
          <a:p>
            <a:endParaRPr lang="en-US"/>
          </a:p>
        </p:txBody>
      </p:sp>
      <p:sp>
        <p:nvSpPr>
          <p:cNvPr id="385098" name="Line 74"/>
          <p:cNvSpPr>
            <a:spLocks noChangeShapeType="1"/>
          </p:cNvSpPr>
          <p:nvPr/>
        </p:nvSpPr>
        <p:spPr bwMode="auto">
          <a:xfrm flipV="1">
            <a:off x="1752600" y="990600"/>
            <a:ext cx="0" cy="5257800"/>
          </a:xfrm>
          <a:prstGeom prst="line">
            <a:avLst/>
          </a:prstGeom>
          <a:noFill/>
          <a:ln w="9525">
            <a:solidFill>
              <a:schemeClr val="tx1"/>
            </a:solidFill>
            <a:round/>
            <a:headEnd/>
            <a:tailEnd/>
          </a:ln>
          <a:effectLst/>
        </p:spPr>
        <p:txBody>
          <a:bodyPr/>
          <a:lstStyle/>
          <a:p>
            <a:endParaRPr lang="en-US"/>
          </a:p>
        </p:txBody>
      </p:sp>
      <p:grpSp>
        <p:nvGrpSpPr>
          <p:cNvPr id="10" name="Group 76"/>
          <p:cNvGrpSpPr>
            <a:grpSpLocks/>
          </p:cNvGrpSpPr>
          <p:nvPr/>
        </p:nvGrpSpPr>
        <p:grpSpPr bwMode="auto">
          <a:xfrm>
            <a:off x="609600" y="1143000"/>
            <a:ext cx="1143000" cy="152400"/>
            <a:chOff x="384" y="720"/>
            <a:chExt cx="720" cy="96"/>
          </a:xfrm>
        </p:grpSpPr>
        <p:sp>
          <p:nvSpPr>
            <p:cNvPr id="385045" name="Line 21"/>
            <p:cNvSpPr>
              <a:spLocks noChangeShapeType="1"/>
            </p:cNvSpPr>
            <p:nvPr/>
          </p:nvSpPr>
          <p:spPr bwMode="auto">
            <a:xfrm flipV="1">
              <a:off x="384" y="720"/>
              <a:ext cx="480" cy="96"/>
            </a:xfrm>
            <a:prstGeom prst="line">
              <a:avLst/>
            </a:prstGeom>
            <a:noFill/>
            <a:ln w="28575">
              <a:solidFill>
                <a:srgbClr val="003366"/>
              </a:solidFill>
              <a:round/>
              <a:headEnd/>
              <a:tailEnd/>
            </a:ln>
            <a:effectLst/>
          </p:spPr>
          <p:txBody>
            <a:bodyPr/>
            <a:lstStyle/>
            <a:p>
              <a:endParaRPr lang="en-US"/>
            </a:p>
          </p:txBody>
        </p:sp>
        <p:sp>
          <p:nvSpPr>
            <p:cNvPr id="385099" name="Line 75"/>
            <p:cNvSpPr>
              <a:spLocks noChangeShapeType="1"/>
            </p:cNvSpPr>
            <p:nvPr/>
          </p:nvSpPr>
          <p:spPr bwMode="auto">
            <a:xfrm flipV="1">
              <a:off x="864" y="720"/>
              <a:ext cx="240" cy="0"/>
            </a:xfrm>
            <a:prstGeom prst="line">
              <a:avLst/>
            </a:prstGeom>
            <a:noFill/>
            <a:ln w="28575">
              <a:solidFill>
                <a:srgbClr val="003366"/>
              </a:solidFill>
              <a:round/>
              <a:headEnd/>
              <a:tailEnd/>
            </a:ln>
            <a:effectLst/>
          </p:spPr>
          <p:txBody>
            <a:bodyPr/>
            <a:lstStyle/>
            <a:p>
              <a:endParaRPr lang="en-US"/>
            </a:p>
          </p:txBody>
        </p:sp>
      </p:grpSp>
      <p:grpSp>
        <p:nvGrpSpPr>
          <p:cNvPr id="11" name="Group 90"/>
          <p:cNvGrpSpPr>
            <a:grpSpLocks/>
          </p:cNvGrpSpPr>
          <p:nvPr/>
        </p:nvGrpSpPr>
        <p:grpSpPr bwMode="auto">
          <a:xfrm>
            <a:off x="1752600" y="533400"/>
            <a:ext cx="4495800" cy="609600"/>
            <a:chOff x="1104" y="336"/>
            <a:chExt cx="2832" cy="384"/>
          </a:xfrm>
        </p:grpSpPr>
        <p:grpSp>
          <p:nvGrpSpPr>
            <p:cNvPr id="12" name="Group 77"/>
            <p:cNvGrpSpPr>
              <a:grpSpLocks/>
            </p:cNvGrpSpPr>
            <p:nvPr/>
          </p:nvGrpSpPr>
          <p:grpSpPr bwMode="auto">
            <a:xfrm>
              <a:off x="1104" y="624"/>
              <a:ext cx="720" cy="96"/>
              <a:chOff x="384" y="720"/>
              <a:chExt cx="720" cy="96"/>
            </a:xfrm>
          </p:grpSpPr>
          <p:sp>
            <p:nvSpPr>
              <p:cNvPr id="385102" name="Line 78"/>
              <p:cNvSpPr>
                <a:spLocks noChangeShapeType="1"/>
              </p:cNvSpPr>
              <p:nvPr/>
            </p:nvSpPr>
            <p:spPr bwMode="auto">
              <a:xfrm flipV="1">
                <a:off x="384" y="720"/>
                <a:ext cx="480" cy="96"/>
              </a:xfrm>
              <a:prstGeom prst="line">
                <a:avLst/>
              </a:prstGeom>
              <a:noFill/>
              <a:ln w="28575">
                <a:solidFill>
                  <a:srgbClr val="003366"/>
                </a:solidFill>
                <a:round/>
                <a:headEnd/>
                <a:tailEnd/>
              </a:ln>
              <a:effectLst/>
            </p:spPr>
            <p:txBody>
              <a:bodyPr/>
              <a:lstStyle/>
              <a:p>
                <a:endParaRPr lang="en-US"/>
              </a:p>
            </p:txBody>
          </p:sp>
          <p:sp>
            <p:nvSpPr>
              <p:cNvPr id="385103" name="Line 79"/>
              <p:cNvSpPr>
                <a:spLocks noChangeShapeType="1"/>
              </p:cNvSpPr>
              <p:nvPr/>
            </p:nvSpPr>
            <p:spPr bwMode="auto">
              <a:xfrm flipV="1">
                <a:off x="864" y="720"/>
                <a:ext cx="240" cy="0"/>
              </a:xfrm>
              <a:prstGeom prst="line">
                <a:avLst/>
              </a:prstGeom>
              <a:noFill/>
              <a:ln w="28575">
                <a:solidFill>
                  <a:srgbClr val="003366"/>
                </a:solidFill>
                <a:round/>
                <a:headEnd/>
                <a:tailEnd/>
              </a:ln>
              <a:effectLst/>
            </p:spPr>
            <p:txBody>
              <a:bodyPr/>
              <a:lstStyle/>
              <a:p>
                <a:endParaRPr lang="en-US"/>
              </a:p>
            </p:txBody>
          </p:sp>
        </p:grpSp>
        <p:grpSp>
          <p:nvGrpSpPr>
            <p:cNvPr id="13" name="Group 80"/>
            <p:cNvGrpSpPr>
              <a:grpSpLocks/>
            </p:cNvGrpSpPr>
            <p:nvPr/>
          </p:nvGrpSpPr>
          <p:grpSpPr bwMode="auto">
            <a:xfrm>
              <a:off x="1824" y="528"/>
              <a:ext cx="720" cy="96"/>
              <a:chOff x="384" y="720"/>
              <a:chExt cx="720" cy="96"/>
            </a:xfrm>
          </p:grpSpPr>
          <p:sp>
            <p:nvSpPr>
              <p:cNvPr id="385105" name="Line 81"/>
              <p:cNvSpPr>
                <a:spLocks noChangeShapeType="1"/>
              </p:cNvSpPr>
              <p:nvPr/>
            </p:nvSpPr>
            <p:spPr bwMode="auto">
              <a:xfrm flipV="1">
                <a:off x="384" y="720"/>
                <a:ext cx="480" cy="96"/>
              </a:xfrm>
              <a:prstGeom prst="line">
                <a:avLst/>
              </a:prstGeom>
              <a:noFill/>
              <a:ln w="28575">
                <a:solidFill>
                  <a:srgbClr val="003366"/>
                </a:solidFill>
                <a:round/>
                <a:headEnd/>
                <a:tailEnd/>
              </a:ln>
              <a:effectLst/>
            </p:spPr>
            <p:txBody>
              <a:bodyPr/>
              <a:lstStyle/>
              <a:p>
                <a:endParaRPr lang="en-US"/>
              </a:p>
            </p:txBody>
          </p:sp>
          <p:sp>
            <p:nvSpPr>
              <p:cNvPr id="385106" name="Line 82"/>
              <p:cNvSpPr>
                <a:spLocks noChangeShapeType="1"/>
              </p:cNvSpPr>
              <p:nvPr/>
            </p:nvSpPr>
            <p:spPr bwMode="auto">
              <a:xfrm flipV="1">
                <a:off x="864" y="720"/>
                <a:ext cx="240" cy="0"/>
              </a:xfrm>
              <a:prstGeom prst="line">
                <a:avLst/>
              </a:prstGeom>
              <a:noFill/>
              <a:ln w="28575">
                <a:solidFill>
                  <a:srgbClr val="003366"/>
                </a:solidFill>
                <a:round/>
                <a:headEnd/>
                <a:tailEnd/>
              </a:ln>
              <a:effectLst/>
            </p:spPr>
            <p:txBody>
              <a:bodyPr/>
              <a:lstStyle/>
              <a:p>
                <a:endParaRPr lang="en-US"/>
              </a:p>
            </p:txBody>
          </p:sp>
        </p:grpSp>
        <p:grpSp>
          <p:nvGrpSpPr>
            <p:cNvPr id="14" name="Group 83"/>
            <p:cNvGrpSpPr>
              <a:grpSpLocks/>
            </p:cNvGrpSpPr>
            <p:nvPr/>
          </p:nvGrpSpPr>
          <p:grpSpPr bwMode="auto">
            <a:xfrm>
              <a:off x="2520" y="432"/>
              <a:ext cx="720" cy="96"/>
              <a:chOff x="384" y="720"/>
              <a:chExt cx="720" cy="96"/>
            </a:xfrm>
          </p:grpSpPr>
          <p:sp>
            <p:nvSpPr>
              <p:cNvPr id="385108" name="Line 84"/>
              <p:cNvSpPr>
                <a:spLocks noChangeShapeType="1"/>
              </p:cNvSpPr>
              <p:nvPr/>
            </p:nvSpPr>
            <p:spPr bwMode="auto">
              <a:xfrm flipV="1">
                <a:off x="384" y="720"/>
                <a:ext cx="480" cy="96"/>
              </a:xfrm>
              <a:prstGeom prst="line">
                <a:avLst/>
              </a:prstGeom>
              <a:noFill/>
              <a:ln w="28575">
                <a:solidFill>
                  <a:srgbClr val="003366"/>
                </a:solidFill>
                <a:round/>
                <a:headEnd/>
                <a:tailEnd/>
              </a:ln>
              <a:effectLst/>
            </p:spPr>
            <p:txBody>
              <a:bodyPr/>
              <a:lstStyle/>
              <a:p>
                <a:endParaRPr lang="en-US"/>
              </a:p>
            </p:txBody>
          </p:sp>
          <p:sp>
            <p:nvSpPr>
              <p:cNvPr id="385109" name="Line 85"/>
              <p:cNvSpPr>
                <a:spLocks noChangeShapeType="1"/>
              </p:cNvSpPr>
              <p:nvPr/>
            </p:nvSpPr>
            <p:spPr bwMode="auto">
              <a:xfrm flipV="1">
                <a:off x="864" y="720"/>
                <a:ext cx="240" cy="0"/>
              </a:xfrm>
              <a:prstGeom prst="line">
                <a:avLst/>
              </a:prstGeom>
              <a:noFill/>
              <a:ln w="28575">
                <a:solidFill>
                  <a:srgbClr val="003366"/>
                </a:solidFill>
                <a:round/>
                <a:headEnd/>
                <a:tailEnd/>
              </a:ln>
              <a:effectLst/>
            </p:spPr>
            <p:txBody>
              <a:bodyPr/>
              <a:lstStyle/>
              <a:p>
                <a:endParaRPr lang="en-US"/>
              </a:p>
            </p:txBody>
          </p:sp>
        </p:grpSp>
        <p:grpSp>
          <p:nvGrpSpPr>
            <p:cNvPr id="15" name="Group 86"/>
            <p:cNvGrpSpPr>
              <a:grpSpLocks/>
            </p:cNvGrpSpPr>
            <p:nvPr/>
          </p:nvGrpSpPr>
          <p:grpSpPr bwMode="auto">
            <a:xfrm>
              <a:off x="3216" y="336"/>
              <a:ext cx="720" cy="96"/>
              <a:chOff x="384" y="720"/>
              <a:chExt cx="720" cy="96"/>
            </a:xfrm>
          </p:grpSpPr>
          <p:sp>
            <p:nvSpPr>
              <p:cNvPr id="385111" name="Line 87"/>
              <p:cNvSpPr>
                <a:spLocks noChangeShapeType="1"/>
              </p:cNvSpPr>
              <p:nvPr/>
            </p:nvSpPr>
            <p:spPr bwMode="auto">
              <a:xfrm flipV="1">
                <a:off x="384" y="720"/>
                <a:ext cx="480" cy="96"/>
              </a:xfrm>
              <a:prstGeom prst="line">
                <a:avLst/>
              </a:prstGeom>
              <a:noFill/>
              <a:ln w="28575">
                <a:solidFill>
                  <a:srgbClr val="003366"/>
                </a:solidFill>
                <a:round/>
                <a:headEnd/>
                <a:tailEnd/>
              </a:ln>
              <a:effectLst/>
            </p:spPr>
            <p:txBody>
              <a:bodyPr/>
              <a:lstStyle/>
              <a:p>
                <a:endParaRPr lang="en-US"/>
              </a:p>
            </p:txBody>
          </p:sp>
          <p:sp>
            <p:nvSpPr>
              <p:cNvPr id="385112" name="Line 88"/>
              <p:cNvSpPr>
                <a:spLocks noChangeShapeType="1"/>
              </p:cNvSpPr>
              <p:nvPr/>
            </p:nvSpPr>
            <p:spPr bwMode="auto">
              <a:xfrm flipV="1">
                <a:off x="864" y="720"/>
                <a:ext cx="240" cy="0"/>
              </a:xfrm>
              <a:prstGeom prst="line">
                <a:avLst/>
              </a:prstGeom>
              <a:noFill/>
              <a:ln w="28575">
                <a:solidFill>
                  <a:srgbClr val="003366"/>
                </a:solidFill>
                <a:round/>
                <a:headEnd/>
                <a:tailEnd/>
              </a:ln>
              <a:effectLst/>
            </p:spPr>
            <p:txBody>
              <a:bodyPr/>
              <a:lstStyle/>
              <a:p>
                <a:endParaRPr lang="en-US"/>
              </a:p>
            </p:txBody>
          </p:sp>
        </p:grpSp>
      </p:grpSp>
      <p:sp>
        <p:nvSpPr>
          <p:cNvPr id="385113" name="Text Box 89"/>
          <p:cNvSpPr txBox="1">
            <a:spLocks noChangeArrowheads="1"/>
          </p:cNvSpPr>
          <p:nvPr/>
        </p:nvSpPr>
        <p:spPr bwMode="auto">
          <a:xfrm>
            <a:off x="6248400" y="2209800"/>
            <a:ext cx="2514600" cy="1200328"/>
          </a:xfrm>
          <a:prstGeom prst="rect">
            <a:avLst/>
          </a:prstGeom>
          <a:solidFill>
            <a:schemeClr val="accent2">
              <a:lumMod val="60000"/>
              <a:lumOff val="40000"/>
            </a:schemeClr>
          </a:solidFill>
          <a:ln w="9525">
            <a:noFill/>
            <a:miter lim="800000"/>
            <a:headEnd/>
            <a:tailEnd/>
          </a:ln>
          <a:effectLst/>
        </p:spPr>
        <p:txBody>
          <a:bodyPr>
            <a:spAutoFit/>
          </a:bodyPr>
          <a:lstStyle/>
          <a:p>
            <a:pPr>
              <a:spcBef>
                <a:spcPct val="50000"/>
              </a:spcBef>
            </a:pPr>
            <a:r>
              <a:rPr lang="en-US" dirty="0" smtClean="0"/>
              <a:t>Message </a:t>
            </a:r>
            <a:r>
              <a:rPr lang="en-US" dirty="0"/>
              <a:t>logging + Object-based </a:t>
            </a:r>
            <a:r>
              <a:rPr lang="en-US" dirty="0" smtClean="0"/>
              <a:t>virtualization</a:t>
            </a:r>
            <a:endParaRPr lang="en-US" dirty="0"/>
          </a:p>
        </p:txBody>
      </p:sp>
      <p:cxnSp>
        <p:nvCxnSpPr>
          <p:cNvPr id="63" name="Straight Connector 62"/>
          <p:cNvCxnSpPr/>
          <p:nvPr/>
        </p:nvCxnSpPr>
        <p:spPr>
          <a:xfrm>
            <a:off x="1447800" y="5410200"/>
            <a:ext cx="3048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6" name="Date Placeholder 15"/>
          <p:cNvSpPr>
            <a:spLocks noGrp="1"/>
          </p:cNvSpPr>
          <p:nvPr>
            <p:ph type="dt" sz="half" idx="10"/>
          </p:nvPr>
        </p:nvSpPr>
        <p:spPr/>
        <p:txBody>
          <a:bodyPr/>
          <a:lstStyle/>
          <a:p>
            <a:pPr>
              <a:defRPr/>
            </a:pPr>
            <a:fld id="{D10104BB-7ADD-2B44-AD96-F05315FD0755}" type="datetime1">
              <a:rPr lang="en-US" smtClean="0"/>
              <a:t>8/29/12</a:t>
            </a:fld>
            <a:endParaRPr lang="en-US" dirty="0"/>
          </a:p>
        </p:txBody>
      </p:sp>
      <p:sp>
        <p:nvSpPr>
          <p:cNvPr id="17" name="Footer Placeholder 16"/>
          <p:cNvSpPr>
            <a:spLocks noGrp="1"/>
          </p:cNvSpPr>
          <p:nvPr>
            <p:ph type="ftr" sz="quarter" idx="11"/>
          </p:nvPr>
        </p:nvSpPr>
        <p:spPr/>
        <p:txBody>
          <a:bodyPr/>
          <a:lstStyle/>
          <a:p>
            <a:pPr>
              <a:defRPr/>
            </a:pPr>
            <a:r>
              <a:rPr lang="en-US" smtClean="0"/>
              <a:t>cs598LVK</a:t>
            </a:r>
            <a:endParaRPr lang="en-US" dirty="0"/>
          </a:p>
        </p:txBody>
      </p:sp>
      <p:sp>
        <p:nvSpPr>
          <p:cNvPr id="18" name="TextBox 17"/>
          <p:cNvSpPr txBox="1"/>
          <p:nvPr/>
        </p:nvSpPr>
        <p:spPr>
          <a:xfrm>
            <a:off x="6019800" y="228600"/>
            <a:ext cx="2667000" cy="1200328"/>
          </a:xfrm>
          <a:prstGeom prst="rect">
            <a:avLst/>
          </a:prstGeom>
          <a:solidFill>
            <a:srgbClr val="CCFFFF"/>
          </a:solidFill>
        </p:spPr>
        <p:txBody>
          <a:bodyPr wrap="square" rtlCol="0">
            <a:spAutoFit/>
          </a:bodyPr>
          <a:lstStyle/>
          <a:p>
            <a:pPr>
              <a:spcBef>
                <a:spcPct val="50000"/>
              </a:spcBef>
            </a:pPr>
            <a:r>
              <a:rPr lang="en-US" dirty="0"/>
              <a:t>Power consumption is lower during recovery</a:t>
            </a:r>
          </a:p>
        </p:txBody>
      </p:sp>
      <p:sp>
        <p:nvSpPr>
          <p:cNvPr id="19" name="TextBox 18"/>
          <p:cNvSpPr txBox="1"/>
          <p:nvPr/>
        </p:nvSpPr>
        <p:spPr>
          <a:xfrm>
            <a:off x="6324600" y="4800600"/>
            <a:ext cx="2362200" cy="830997"/>
          </a:xfrm>
          <a:prstGeom prst="rect">
            <a:avLst/>
          </a:prstGeom>
          <a:solidFill>
            <a:schemeClr val="accent1">
              <a:lumMod val="40000"/>
              <a:lumOff val="60000"/>
            </a:schemeClr>
          </a:solidFill>
        </p:spPr>
        <p:txBody>
          <a:bodyPr wrap="square" rtlCol="0">
            <a:spAutoFit/>
          </a:bodyPr>
          <a:lstStyle/>
          <a:p>
            <a:r>
              <a:rPr lang="en-US" dirty="0"/>
              <a:t>Progress is faster with </a:t>
            </a:r>
            <a:r>
              <a:rPr lang="en-US" dirty="0" smtClean="0"/>
              <a:t>failures</a:t>
            </a:r>
            <a:endParaRPr lang="en-US" dirty="0"/>
          </a:p>
        </p:txBody>
      </p:sp>
    </p:spTree>
    <p:extLst>
      <p:ext uri="{BB962C8B-B14F-4D97-AF65-F5344CB8AC3E}">
        <p14:creationId xmlns:p14="http://schemas.microsoft.com/office/powerpoint/2010/main" val="59499489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grpId="0" nodeType="clickEffect">
                                  <p:stCondLst>
                                    <p:cond delay="0"/>
                                  </p:stCondLst>
                                  <p:childTnLst>
                                    <p:set>
                                      <p:cBhvr>
                                        <p:cTn id="6" dur="1" fill="hold">
                                          <p:stCondLst>
                                            <p:cond delay="0"/>
                                          </p:stCondLst>
                                        </p:cTn>
                                        <p:tgtEl>
                                          <p:spTgt spid="385046"/>
                                        </p:tgtEl>
                                        <p:attrNameLst>
                                          <p:attrName>style.visibility</p:attrName>
                                        </p:attrNameLst>
                                      </p:cBhvr>
                                      <p:to>
                                        <p:strVal val="visible"/>
                                      </p:to>
                                    </p:set>
                                    <p:animEffect transition="in" filter="strips(upRight)">
                                      <p:cBhvr>
                                        <p:cTn id="7" dur="500"/>
                                        <p:tgtEl>
                                          <p:spTgt spid="385046"/>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strips(upRight)">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3"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strips(upRigh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strips(downLeft)">
                                      <p:cBhvr>
                                        <p:cTn id="22" dur="500"/>
                                        <p:tgtEl>
                                          <p:spTgt spid="19"/>
                                        </p:tgtEl>
                                      </p:cBhvr>
                                    </p:animEffect>
                                  </p:childTnLst>
                                </p:cTn>
                              </p:par>
                            </p:childTnLst>
                          </p:cTn>
                        </p:par>
                        <p:par>
                          <p:cTn id="23" fill="hold">
                            <p:stCondLst>
                              <p:cond delay="500"/>
                            </p:stCondLst>
                            <p:childTnLst>
                              <p:par>
                                <p:cTn id="24" presetID="18" presetClass="entr" presetSubtype="3"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strips(upRight)">
                                      <p:cBhvr>
                                        <p:cTn id="26" dur="500"/>
                                        <p:tgtEl>
                                          <p:spTgt spid="7"/>
                                        </p:tgtEl>
                                      </p:cBhvr>
                                    </p:animEffect>
                                  </p:childTnLst>
                                </p:cTn>
                              </p:par>
                            </p:childTnLst>
                          </p:cTn>
                        </p:par>
                        <p:par>
                          <p:cTn id="27" fill="hold">
                            <p:stCondLst>
                              <p:cond delay="1000"/>
                            </p:stCondLst>
                            <p:childTnLst>
                              <p:par>
                                <p:cTn id="28" presetID="18" presetClass="entr" presetSubtype="3"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strips(upRight)">
                                      <p:cBhvr>
                                        <p:cTn id="30" dur="500"/>
                                        <p:tgtEl>
                                          <p:spTgt spid="5"/>
                                        </p:tgtEl>
                                      </p:cBhvr>
                                    </p:animEffect>
                                  </p:childTnLst>
                                </p:cTn>
                              </p:par>
                            </p:childTnLst>
                          </p:cTn>
                        </p:par>
                        <p:par>
                          <p:cTn id="31" fill="hold">
                            <p:stCondLst>
                              <p:cond delay="1500"/>
                            </p:stCondLst>
                            <p:childTnLst>
                              <p:par>
                                <p:cTn id="32" presetID="18" presetClass="entr" presetSubtype="3" fill="hold"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strips(upRight)">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8" presetClass="entr" presetSubtype="3" fill="hold" grpId="0" nodeType="clickEffect">
                                  <p:stCondLst>
                                    <p:cond delay="0"/>
                                  </p:stCondLst>
                                  <p:childTnLst>
                                    <p:set>
                                      <p:cBhvr>
                                        <p:cTn id="38" dur="1" fill="hold">
                                          <p:stCondLst>
                                            <p:cond delay="0"/>
                                          </p:stCondLst>
                                        </p:cTn>
                                        <p:tgtEl>
                                          <p:spTgt spid="385097"/>
                                        </p:tgtEl>
                                        <p:attrNameLst>
                                          <p:attrName>style.visibility</p:attrName>
                                        </p:attrNameLst>
                                      </p:cBhvr>
                                      <p:to>
                                        <p:strVal val="visible"/>
                                      </p:to>
                                    </p:set>
                                    <p:animEffect transition="in" filter="strips(upRight)">
                                      <p:cBhvr>
                                        <p:cTn id="39" dur="500"/>
                                        <p:tgtEl>
                                          <p:spTgt spid="385097"/>
                                        </p:tgtEl>
                                      </p:cBhvr>
                                    </p:animEffect>
                                  </p:childTnLst>
                                </p:cTn>
                              </p:par>
                            </p:childTnLst>
                          </p:cTn>
                        </p:par>
                        <p:par>
                          <p:cTn id="40" fill="hold">
                            <p:stCondLst>
                              <p:cond delay="500"/>
                            </p:stCondLst>
                            <p:childTnLst>
                              <p:par>
                                <p:cTn id="41" presetID="18" presetClass="entr" presetSubtype="3"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strips(upRight)">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18" presetClass="entr" presetSubtype="12"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strips(downLeft)">
                                      <p:cBhvr>
                                        <p:cTn id="48" dur="500"/>
                                        <p:tgtEl>
                                          <p:spTgt spid="18"/>
                                        </p:tgtEl>
                                      </p:cBhvr>
                                    </p:animEffect>
                                  </p:childTnLst>
                                </p:cTn>
                              </p:par>
                              <p:par>
                                <p:cTn id="49" presetID="18" presetClass="entr" presetSubtype="6" fill="hold" nodeType="withEffect">
                                  <p:stCondLst>
                                    <p:cond delay="0"/>
                                  </p:stCondLst>
                                  <p:childTnLst>
                                    <p:set>
                                      <p:cBhvr>
                                        <p:cTn id="50" dur="1" fill="hold">
                                          <p:stCondLst>
                                            <p:cond delay="0"/>
                                          </p:stCondLst>
                                        </p:cTn>
                                        <p:tgtEl>
                                          <p:spTgt spid="63"/>
                                        </p:tgtEl>
                                        <p:attrNameLst>
                                          <p:attrName>style.visibility</p:attrName>
                                        </p:attrNameLst>
                                      </p:cBhvr>
                                      <p:to>
                                        <p:strVal val="visible"/>
                                      </p:to>
                                    </p:set>
                                    <p:animEffect transition="in" filter="strips(downRight)">
                                      <p:cBhvr>
                                        <p:cTn id="51" dur="500"/>
                                        <p:tgtEl>
                                          <p:spTgt spid="63"/>
                                        </p:tgtEl>
                                      </p:cBhvr>
                                    </p:animEffect>
                                  </p:childTnLst>
                                </p:cTn>
                              </p:par>
                              <p:par>
                                <p:cTn id="52" presetID="18" presetClass="entr" presetSubtype="3" fill="hold" grpId="0" nodeType="withEffect">
                                  <p:stCondLst>
                                    <p:cond delay="0"/>
                                  </p:stCondLst>
                                  <p:childTnLst>
                                    <p:set>
                                      <p:cBhvr>
                                        <p:cTn id="53" dur="1" fill="hold">
                                          <p:stCondLst>
                                            <p:cond delay="0"/>
                                          </p:stCondLst>
                                        </p:cTn>
                                        <p:tgtEl>
                                          <p:spTgt spid="385098"/>
                                        </p:tgtEl>
                                        <p:attrNameLst>
                                          <p:attrName>style.visibility</p:attrName>
                                        </p:attrNameLst>
                                      </p:cBhvr>
                                      <p:to>
                                        <p:strVal val="visible"/>
                                      </p:to>
                                    </p:set>
                                    <p:animEffect transition="in" filter="strips(upRight)">
                                      <p:cBhvr>
                                        <p:cTn id="54" dur="500"/>
                                        <p:tgtEl>
                                          <p:spTgt spid="385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046" grpId="0" animBg="1"/>
      <p:bldP spid="385097" grpId="0" animBg="1"/>
      <p:bldP spid="385098" grpId="0" animBg="1"/>
      <p:bldP spid="18" grpId="0" animBg="1"/>
      <p:bldP spid="1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HPC Challenge Competition</a:t>
            </a:r>
            <a:endParaRPr lang="en-US" dirty="0"/>
          </a:p>
        </p:txBody>
      </p:sp>
      <p:sp>
        <p:nvSpPr>
          <p:cNvPr id="6" name="Content Placeholder 5"/>
          <p:cNvSpPr>
            <a:spLocks noGrp="1"/>
          </p:cNvSpPr>
          <p:nvPr>
            <p:ph idx="1"/>
          </p:nvPr>
        </p:nvSpPr>
        <p:spPr/>
        <p:txBody>
          <a:bodyPr>
            <a:normAutofit fontScale="92500" lnSpcReduction="10000"/>
          </a:bodyPr>
          <a:lstStyle/>
          <a:p>
            <a:r>
              <a:rPr lang="en-US" dirty="0" smtClean="0"/>
              <a:t>Conducted at Supercomputing</a:t>
            </a:r>
          </a:p>
          <a:p>
            <a:r>
              <a:rPr lang="en-US" dirty="0" smtClean="0"/>
              <a:t>2 parts: </a:t>
            </a:r>
          </a:p>
          <a:p>
            <a:pPr lvl="1"/>
            <a:r>
              <a:rPr lang="en-US" dirty="0" smtClean="0"/>
              <a:t>Class I: machine performance</a:t>
            </a:r>
          </a:p>
          <a:p>
            <a:pPr lvl="1"/>
            <a:r>
              <a:rPr lang="en-US" dirty="0" smtClean="0"/>
              <a:t>Class II: programming model productivity</a:t>
            </a:r>
          </a:p>
          <a:p>
            <a:pPr lvl="2"/>
            <a:r>
              <a:rPr lang="en-US" dirty="0" smtClean="0"/>
              <a:t>Has been typically split in two sub-awards</a:t>
            </a:r>
          </a:p>
          <a:p>
            <a:pPr lvl="1"/>
            <a:r>
              <a:rPr lang="en-US" dirty="0" smtClean="0"/>
              <a:t>We implemented in Charm++</a:t>
            </a:r>
          </a:p>
          <a:p>
            <a:pPr lvl="2"/>
            <a:r>
              <a:rPr lang="en-US" dirty="0" smtClean="0"/>
              <a:t>LU decomposition</a:t>
            </a:r>
          </a:p>
          <a:p>
            <a:pPr lvl="2"/>
            <a:r>
              <a:rPr lang="en-US" dirty="0" err="1" smtClean="0"/>
              <a:t>RandomAccess</a:t>
            </a:r>
            <a:endParaRPr lang="en-US" dirty="0" smtClean="0"/>
          </a:p>
          <a:p>
            <a:pPr lvl="2"/>
            <a:r>
              <a:rPr lang="en-US" dirty="0" err="1" smtClean="0"/>
              <a:t>LeanMD</a:t>
            </a:r>
            <a:endParaRPr lang="en-US" dirty="0" smtClean="0"/>
          </a:p>
          <a:p>
            <a:pPr lvl="2"/>
            <a:r>
              <a:rPr lang="en-US" dirty="0" smtClean="0"/>
              <a:t>Barnes-Hut</a:t>
            </a:r>
          </a:p>
          <a:p>
            <a:r>
              <a:rPr lang="en-US" dirty="0" smtClean="0"/>
              <a:t>Main competitors this year:</a:t>
            </a:r>
          </a:p>
          <a:p>
            <a:pPr lvl="1"/>
            <a:r>
              <a:rPr lang="en-US" dirty="0" smtClean="0"/>
              <a:t>Chapel (Cray), CAF (Rice), and Charm++ (UIUC)</a:t>
            </a:r>
          </a:p>
        </p:txBody>
      </p:sp>
      <p:sp>
        <p:nvSpPr>
          <p:cNvPr id="2" name="Date Placeholder 1"/>
          <p:cNvSpPr>
            <a:spLocks noGrp="1"/>
          </p:cNvSpPr>
          <p:nvPr>
            <p:ph type="dt" sz="half" idx="10"/>
          </p:nvPr>
        </p:nvSpPr>
        <p:spPr/>
        <p:txBody>
          <a:bodyPr/>
          <a:lstStyle/>
          <a:p>
            <a:pPr>
              <a:defRPr/>
            </a:pPr>
            <a:fld id="{D24289D0-6742-1443-A6D5-841AEAA953F5}" type="datetime1">
              <a:rPr lang="en-US" smtClean="0"/>
              <a:t>8/29/12</a:t>
            </a:fld>
            <a:endParaRPr lang="en-US" dirty="0"/>
          </a:p>
        </p:txBody>
      </p:sp>
      <p:sp>
        <p:nvSpPr>
          <p:cNvPr id="3" name="Footer Placeholder 2"/>
          <p:cNvSpPr>
            <a:spLocks noGrp="1"/>
          </p:cNvSpPr>
          <p:nvPr>
            <p:ph type="ftr" sz="quarter" idx="11"/>
          </p:nvPr>
        </p:nvSpPr>
        <p:spPr/>
        <p:txBody>
          <a:bodyPr/>
          <a:lstStyle/>
          <a:p>
            <a:pPr>
              <a:defRPr/>
            </a:pPr>
            <a:r>
              <a:rPr lang="en-US" smtClean="0"/>
              <a:t>cs598LVK</a:t>
            </a:r>
            <a:endParaRPr lang="en-US" dirty="0"/>
          </a:p>
        </p:txBody>
      </p:sp>
      <p:sp>
        <p:nvSpPr>
          <p:cNvPr id="4" name="Slide Number Placeholder 3"/>
          <p:cNvSpPr>
            <a:spLocks noGrp="1"/>
          </p:cNvSpPr>
          <p:nvPr>
            <p:ph type="sldNum" sz="quarter" idx="12"/>
          </p:nvPr>
        </p:nvSpPr>
        <p:spPr/>
        <p:txBody>
          <a:bodyPr/>
          <a:lstStyle/>
          <a:p>
            <a:pPr>
              <a:defRPr/>
            </a:pPr>
            <a:fld id="{BFFC72E0-3E7F-4709-B8DF-5EC8A0346E37}" type="slidenum">
              <a:rPr lang="en-US" smtClean="0"/>
              <a:pPr>
                <a:defRPr/>
              </a:pPr>
              <a:t>57</a:t>
            </a:fld>
            <a:endParaRPr lang="en-US" dirty="0"/>
          </a:p>
        </p:txBody>
      </p:sp>
    </p:spTree>
    <p:extLst>
      <p:ext uri="{BB962C8B-B14F-4D97-AF65-F5344CB8AC3E}">
        <p14:creationId xmlns:p14="http://schemas.microsoft.com/office/powerpoint/2010/main" val="35440540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Strong Scaling on Hopper for </a:t>
            </a:r>
            <a:r>
              <a:rPr lang="en-US" dirty="0" err="1" smtClean="0"/>
              <a:t>LeanMD</a:t>
            </a:r>
            <a:endParaRPr lang="en-US" dirty="0"/>
          </a:p>
        </p:txBody>
      </p:sp>
      <p:sp>
        <p:nvSpPr>
          <p:cNvPr id="3" name="Date Placeholder 2"/>
          <p:cNvSpPr>
            <a:spLocks noGrp="1"/>
          </p:cNvSpPr>
          <p:nvPr>
            <p:ph type="dt" sz="half" idx="10"/>
          </p:nvPr>
        </p:nvSpPr>
        <p:spPr/>
        <p:txBody>
          <a:bodyPr/>
          <a:lstStyle/>
          <a:p>
            <a:pPr>
              <a:defRPr/>
            </a:pPr>
            <a:fld id="{149E7565-C723-7249-963D-708B6CBA42DB}" type="datetime1">
              <a:rPr lang="en-US" smtClean="0"/>
              <a:t>8/29/12</a:t>
            </a:fld>
            <a:endParaRPr lang="en-US" dirty="0"/>
          </a:p>
        </p:txBody>
      </p:sp>
      <p:sp>
        <p:nvSpPr>
          <p:cNvPr id="4" name="Footer Placeholder 3"/>
          <p:cNvSpPr>
            <a:spLocks noGrp="1"/>
          </p:cNvSpPr>
          <p:nvPr>
            <p:ph type="ftr" sz="quarter" idx="11"/>
          </p:nvPr>
        </p:nvSpPr>
        <p:spPr/>
        <p:txBody>
          <a:bodyPr/>
          <a:lstStyle/>
          <a:p>
            <a:pPr>
              <a:defRPr/>
            </a:pPr>
            <a:r>
              <a:rPr lang="en-US" smtClean="0"/>
              <a:t>cs598LVK</a:t>
            </a:r>
            <a:endParaRPr lang="en-US" dirty="0"/>
          </a:p>
        </p:txBody>
      </p:sp>
      <p:sp>
        <p:nvSpPr>
          <p:cNvPr id="5" name="Slide Number Placeholder 4"/>
          <p:cNvSpPr>
            <a:spLocks noGrp="1"/>
          </p:cNvSpPr>
          <p:nvPr>
            <p:ph type="sldNum" sz="quarter" idx="12"/>
          </p:nvPr>
        </p:nvSpPr>
        <p:spPr/>
        <p:txBody>
          <a:bodyPr/>
          <a:lstStyle/>
          <a:p>
            <a:pPr>
              <a:defRPr/>
            </a:pPr>
            <a:fld id="{AB45D6F5-C874-4283-99EA-D93D3B58E0B5}" type="slidenum">
              <a:rPr lang="en-US" smtClean="0"/>
              <a:pPr>
                <a:defRPr/>
              </a:pPr>
              <a:t>58</a:t>
            </a:fld>
            <a:endParaRPr lang="en-US" dirty="0"/>
          </a:p>
        </p:txBody>
      </p:sp>
      <p:pic>
        <p:nvPicPr>
          <p:cNvPr id="6" name="Picture 5" descr="100k_hopper.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800" y="2148840"/>
            <a:ext cx="7086600" cy="4251960"/>
          </a:xfrm>
          <a:prstGeom prst="rect">
            <a:avLst/>
          </a:prstGeom>
        </p:spPr>
      </p:pic>
      <p:sp>
        <p:nvSpPr>
          <p:cNvPr id="7" name="TextBox 6"/>
          <p:cNvSpPr txBox="1"/>
          <p:nvPr/>
        </p:nvSpPr>
        <p:spPr>
          <a:xfrm>
            <a:off x="2133600" y="1828800"/>
            <a:ext cx="5257800" cy="461665"/>
          </a:xfrm>
          <a:prstGeom prst="rect">
            <a:avLst/>
          </a:prstGeom>
          <a:noFill/>
        </p:spPr>
        <p:txBody>
          <a:bodyPr wrap="square" rtlCol="0">
            <a:spAutoFit/>
          </a:bodyPr>
          <a:lstStyle/>
          <a:p>
            <a:r>
              <a:rPr lang="en-US" dirty="0" smtClean="0"/>
              <a:t>Gemini Interconnect, much less noisy</a:t>
            </a:r>
            <a:endParaRPr lang="en-US" dirty="0"/>
          </a:p>
        </p:txBody>
      </p:sp>
    </p:spTree>
    <p:extLst>
      <p:ext uri="{BB962C8B-B14F-4D97-AF65-F5344CB8AC3E}">
        <p14:creationId xmlns:p14="http://schemas.microsoft.com/office/powerpoint/2010/main" val="9874770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CharmLU</a:t>
            </a:r>
            <a:r>
              <a:rPr lang="en-US" dirty="0" smtClean="0"/>
              <a:t>: productivity and performance</a:t>
            </a:r>
            <a:endParaRPr lang="en-US" dirty="0"/>
          </a:p>
        </p:txBody>
      </p:sp>
      <p:sp>
        <p:nvSpPr>
          <p:cNvPr id="3" name="Content Placeholder 2"/>
          <p:cNvSpPr>
            <a:spLocks noGrp="1"/>
          </p:cNvSpPr>
          <p:nvPr>
            <p:ph idx="1"/>
          </p:nvPr>
        </p:nvSpPr>
        <p:spPr>
          <a:xfrm>
            <a:off x="457200" y="1447800"/>
            <a:ext cx="3962400" cy="1066800"/>
          </a:xfrm>
        </p:spPr>
        <p:txBody>
          <a:bodyPr>
            <a:normAutofit fontScale="85000" lnSpcReduction="10000"/>
          </a:bodyPr>
          <a:lstStyle/>
          <a:p>
            <a:r>
              <a:rPr lang="en-US" dirty="0"/>
              <a:t>1650 lines of </a:t>
            </a:r>
            <a:r>
              <a:rPr lang="en-US" dirty="0" smtClean="0"/>
              <a:t>source</a:t>
            </a:r>
          </a:p>
          <a:p>
            <a:r>
              <a:rPr lang="en-US" dirty="0" smtClean="0"/>
              <a:t>67% of peak on Jaguar</a:t>
            </a:r>
          </a:p>
        </p:txBody>
      </p:sp>
      <p:sp>
        <p:nvSpPr>
          <p:cNvPr id="4" name="Date Placeholder 3"/>
          <p:cNvSpPr>
            <a:spLocks noGrp="1"/>
          </p:cNvSpPr>
          <p:nvPr>
            <p:ph type="dt" sz="half" idx="10"/>
          </p:nvPr>
        </p:nvSpPr>
        <p:spPr/>
        <p:txBody>
          <a:bodyPr/>
          <a:lstStyle/>
          <a:p>
            <a:pPr>
              <a:defRPr/>
            </a:pPr>
            <a:fld id="{54016232-2C68-5C4A-87B3-1303F0573CA3}" type="datetime1">
              <a:rPr lang="en-US" smtClean="0"/>
              <a:t>8/29/12</a:t>
            </a:fld>
            <a:endParaRPr lang="en-US" dirty="0"/>
          </a:p>
        </p:txBody>
      </p:sp>
      <p:sp>
        <p:nvSpPr>
          <p:cNvPr id="5" name="Footer Placeholder 4"/>
          <p:cNvSpPr>
            <a:spLocks noGrp="1"/>
          </p:cNvSpPr>
          <p:nvPr>
            <p:ph type="ftr" sz="quarter" idx="11"/>
          </p:nvPr>
        </p:nvSpPr>
        <p:spPr/>
        <p:txBody>
          <a:bodyPr/>
          <a:lstStyle/>
          <a:p>
            <a:pPr>
              <a:defRPr/>
            </a:pPr>
            <a:r>
              <a:rPr lang="en-US" smtClean="0"/>
              <a:t>cs598LVK</a:t>
            </a:r>
            <a:endParaRPr lang="en-US" dirty="0"/>
          </a:p>
        </p:txBody>
      </p:sp>
      <p:sp>
        <p:nvSpPr>
          <p:cNvPr id="6" name="Slide Number Placeholder 5"/>
          <p:cNvSpPr>
            <a:spLocks noGrp="1"/>
          </p:cNvSpPr>
          <p:nvPr>
            <p:ph type="sldNum" sz="quarter" idx="12"/>
          </p:nvPr>
        </p:nvSpPr>
        <p:spPr/>
        <p:txBody>
          <a:bodyPr/>
          <a:lstStyle/>
          <a:p>
            <a:pPr>
              <a:defRPr/>
            </a:pPr>
            <a:fld id="{3EF9F3CA-D42A-4F16-9502-7E916E4DA7FE}" type="slidenum">
              <a:rPr lang="en-US" smtClean="0"/>
              <a:pPr>
                <a:defRPr/>
              </a:pPr>
              <a:t>59</a:t>
            </a:fld>
            <a:endParaRPr lang="en-US" dirty="0"/>
          </a:p>
        </p:txBody>
      </p:sp>
      <p:pic>
        <p:nvPicPr>
          <p:cNvPr id="7" name="Picture 6" descr="weak_scaling.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2286000"/>
            <a:ext cx="6235700" cy="4311641"/>
          </a:xfrm>
          <a:prstGeom prst="rect">
            <a:avLst/>
          </a:prstGeom>
        </p:spPr>
      </p:pic>
    </p:spTree>
    <p:extLst>
      <p:ext uri="{BB962C8B-B14F-4D97-AF65-F5344CB8AC3E}">
        <p14:creationId xmlns:p14="http://schemas.microsoft.com/office/powerpoint/2010/main" val="415507368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Migratable</a:t>
            </a:r>
            <a:r>
              <a:rPr lang="en-US" dirty="0" smtClean="0"/>
              <a:t> objects programming model</a:t>
            </a:r>
            <a:endParaRPr lang="en-US" dirty="0"/>
          </a:p>
        </p:txBody>
      </p:sp>
      <p:sp>
        <p:nvSpPr>
          <p:cNvPr id="3" name="Content Placeholder 2"/>
          <p:cNvSpPr>
            <a:spLocks noGrp="1"/>
          </p:cNvSpPr>
          <p:nvPr>
            <p:ph idx="1"/>
          </p:nvPr>
        </p:nvSpPr>
        <p:spPr/>
        <p:txBody>
          <a:bodyPr/>
          <a:lstStyle/>
          <a:p>
            <a:r>
              <a:rPr lang="en-US" dirty="0" smtClean="0"/>
              <a:t>Names for this model:</a:t>
            </a:r>
          </a:p>
          <a:p>
            <a:pPr lvl="1"/>
            <a:r>
              <a:rPr lang="en-US" dirty="0" err="1" smtClean="0"/>
              <a:t>Overdecompostion</a:t>
            </a:r>
            <a:r>
              <a:rPr lang="en-US" dirty="0" smtClean="0"/>
              <a:t> approach</a:t>
            </a:r>
          </a:p>
          <a:p>
            <a:pPr lvl="1"/>
            <a:r>
              <a:rPr lang="en-US" dirty="0" smtClean="0"/>
              <a:t>Object-based </a:t>
            </a:r>
            <a:r>
              <a:rPr lang="en-US" dirty="0" err="1" smtClean="0"/>
              <a:t>overdecomposition</a:t>
            </a:r>
            <a:endParaRPr lang="en-US" dirty="0" smtClean="0"/>
          </a:p>
          <a:p>
            <a:pPr lvl="1"/>
            <a:r>
              <a:rPr lang="en-US" dirty="0" smtClean="0"/>
              <a:t>Processor virtualization</a:t>
            </a:r>
          </a:p>
          <a:p>
            <a:pPr lvl="1"/>
            <a:r>
              <a:rPr lang="en-US" dirty="0" err="1" smtClean="0"/>
              <a:t>Migratable</a:t>
            </a:r>
            <a:r>
              <a:rPr lang="en-US" dirty="0" smtClean="0"/>
              <a:t>-objects programming model</a:t>
            </a:r>
          </a:p>
          <a:p>
            <a:pPr lvl="1"/>
            <a:endParaRPr lang="en-US" dirty="0" smtClean="0"/>
          </a:p>
        </p:txBody>
      </p:sp>
      <p:sp>
        <p:nvSpPr>
          <p:cNvPr id="4" name="Date Placeholder 3"/>
          <p:cNvSpPr>
            <a:spLocks noGrp="1"/>
          </p:cNvSpPr>
          <p:nvPr>
            <p:ph type="dt" sz="half" idx="10"/>
          </p:nvPr>
        </p:nvSpPr>
        <p:spPr/>
        <p:txBody>
          <a:bodyPr/>
          <a:lstStyle/>
          <a:p>
            <a:pPr>
              <a:defRPr/>
            </a:pPr>
            <a:fld id="{A2FF5A23-C71D-B745-9737-E756ADB27DDD}" type="datetime1">
              <a:rPr lang="en-US" smtClean="0"/>
              <a:t>8/29/12</a:t>
            </a:fld>
            <a:endParaRPr lang="en-US" dirty="0"/>
          </a:p>
        </p:txBody>
      </p:sp>
      <p:sp>
        <p:nvSpPr>
          <p:cNvPr id="5" name="Footer Placeholder 4"/>
          <p:cNvSpPr>
            <a:spLocks noGrp="1"/>
          </p:cNvSpPr>
          <p:nvPr>
            <p:ph type="ftr" sz="quarter" idx="11"/>
          </p:nvPr>
        </p:nvSpPr>
        <p:spPr/>
        <p:txBody>
          <a:bodyPr/>
          <a:lstStyle/>
          <a:p>
            <a:pPr>
              <a:defRPr/>
            </a:pPr>
            <a:r>
              <a:rPr lang="en-US" smtClean="0"/>
              <a:t>cs598LVK</a:t>
            </a:r>
            <a:endParaRPr lang="en-US" dirty="0"/>
          </a:p>
        </p:txBody>
      </p:sp>
      <p:sp>
        <p:nvSpPr>
          <p:cNvPr id="6" name="Slide Number Placeholder 5"/>
          <p:cNvSpPr>
            <a:spLocks noGrp="1"/>
          </p:cNvSpPr>
          <p:nvPr>
            <p:ph type="sldNum" sz="quarter" idx="12"/>
          </p:nvPr>
        </p:nvSpPr>
        <p:spPr/>
        <p:txBody>
          <a:bodyPr/>
          <a:lstStyle/>
          <a:p>
            <a:pPr>
              <a:defRPr/>
            </a:pPr>
            <a:fld id="{3EF9F3CA-D42A-4F16-9502-7E916E4DA7FE}" type="slidenum">
              <a:rPr lang="en-US" smtClean="0"/>
              <a:pPr>
                <a:defRPr/>
              </a:pPr>
              <a:t>6</a:t>
            </a:fld>
            <a:endParaRPr lang="en-US" dirty="0"/>
          </a:p>
        </p:txBody>
      </p:sp>
    </p:spTree>
    <p:extLst>
      <p:ext uri="{BB962C8B-B14F-4D97-AF65-F5344CB8AC3E}">
        <p14:creationId xmlns:p14="http://schemas.microsoft.com/office/powerpoint/2010/main" val="111167119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Barnes-Hut</a:t>
            </a:r>
            <a:endParaRPr lang="en-US" dirty="0"/>
          </a:p>
        </p:txBody>
      </p:sp>
      <p:sp>
        <p:nvSpPr>
          <p:cNvPr id="3" name="Date Placeholder 2"/>
          <p:cNvSpPr>
            <a:spLocks noGrp="1"/>
          </p:cNvSpPr>
          <p:nvPr>
            <p:ph type="dt" sz="half" idx="10"/>
          </p:nvPr>
        </p:nvSpPr>
        <p:spPr/>
        <p:txBody>
          <a:bodyPr/>
          <a:lstStyle/>
          <a:p>
            <a:pPr>
              <a:defRPr/>
            </a:pPr>
            <a:fld id="{11DAC018-1A03-3145-B8E6-08F70E2F6F53}" type="datetime1">
              <a:rPr lang="en-US" smtClean="0"/>
              <a:t>8/29/12</a:t>
            </a:fld>
            <a:endParaRPr lang="en-US" dirty="0"/>
          </a:p>
        </p:txBody>
      </p:sp>
      <p:sp>
        <p:nvSpPr>
          <p:cNvPr id="4" name="Footer Placeholder 3"/>
          <p:cNvSpPr>
            <a:spLocks noGrp="1"/>
          </p:cNvSpPr>
          <p:nvPr>
            <p:ph type="ftr" sz="quarter" idx="11"/>
          </p:nvPr>
        </p:nvSpPr>
        <p:spPr/>
        <p:txBody>
          <a:bodyPr/>
          <a:lstStyle/>
          <a:p>
            <a:pPr>
              <a:defRPr/>
            </a:pPr>
            <a:r>
              <a:rPr lang="en-US" smtClean="0"/>
              <a:t>cs598LVK</a:t>
            </a:r>
            <a:endParaRPr lang="en-US" dirty="0"/>
          </a:p>
        </p:txBody>
      </p:sp>
      <p:sp>
        <p:nvSpPr>
          <p:cNvPr id="5" name="Slide Number Placeholder 4"/>
          <p:cNvSpPr>
            <a:spLocks noGrp="1"/>
          </p:cNvSpPr>
          <p:nvPr>
            <p:ph type="sldNum" sz="quarter" idx="12"/>
          </p:nvPr>
        </p:nvSpPr>
        <p:spPr/>
        <p:txBody>
          <a:bodyPr/>
          <a:lstStyle/>
          <a:p>
            <a:pPr>
              <a:defRPr/>
            </a:pPr>
            <a:fld id="{AB45D6F5-C874-4283-99EA-D93D3B58E0B5}" type="slidenum">
              <a:rPr lang="en-US" smtClean="0"/>
              <a:pPr>
                <a:defRPr/>
              </a:pPr>
              <a:t>60</a:t>
            </a:fld>
            <a:endParaRPr lang="en-US" dirty="0"/>
          </a:p>
        </p:txBody>
      </p:sp>
      <p:pic>
        <p:nvPicPr>
          <p:cNvPr id="7" name="Picture 6" descr="barne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7395" y="1905000"/>
            <a:ext cx="6452331" cy="4514634"/>
          </a:xfrm>
          <a:prstGeom prst="rect">
            <a:avLst/>
          </a:prstGeom>
        </p:spPr>
      </p:pic>
      <p:sp>
        <p:nvSpPr>
          <p:cNvPr id="8" name="TextBox 7"/>
          <p:cNvSpPr txBox="1"/>
          <p:nvPr/>
        </p:nvSpPr>
        <p:spPr>
          <a:xfrm>
            <a:off x="304800" y="1371600"/>
            <a:ext cx="8077200" cy="461665"/>
          </a:xfrm>
          <a:prstGeom prst="rect">
            <a:avLst/>
          </a:prstGeom>
          <a:noFill/>
        </p:spPr>
        <p:txBody>
          <a:bodyPr wrap="square" rtlCol="0">
            <a:spAutoFit/>
          </a:bodyPr>
          <a:lstStyle/>
          <a:p>
            <a:r>
              <a:rPr lang="en-US" dirty="0" smtClean="0"/>
              <a:t>High Density Variation with a </a:t>
            </a:r>
            <a:r>
              <a:rPr lang="en-US" i="1" dirty="0" smtClean="0"/>
              <a:t>Plummer</a:t>
            </a:r>
            <a:r>
              <a:rPr lang="en-US" dirty="0" smtClean="0"/>
              <a:t> distribution of particles</a:t>
            </a:r>
            <a:endParaRPr lang="en-US" dirty="0"/>
          </a:p>
        </p:txBody>
      </p:sp>
      <p:grpSp>
        <p:nvGrpSpPr>
          <p:cNvPr id="9" name="Group 8"/>
          <p:cNvGrpSpPr/>
          <p:nvPr/>
        </p:nvGrpSpPr>
        <p:grpSpPr>
          <a:xfrm>
            <a:off x="218773" y="2967335"/>
            <a:ext cx="8458200" cy="872691"/>
            <a:chOff x="218773" y="2967335"/>
            <a:chExt cx="8458200" cy="872691"/>
          </a:xfrm>
        </p:grpSpPr>
        <p:sp>
          <p:nvSpPr>
            <p:cNvPr id="10" name="Rectangle 9"/>
            <p:cNvSpPr/>
            <p:nvPr/>
          </p:nvSpPr>
          <p:spPr>
            <a:xfrm rot="18923190">
              <a:off x="218773" y="3001826"/>
              <a:ext cx="8458200" cy="838200"/>
            </a:xfrm>
            <a:prstGeom prst="rect">
              <a:avLst/>
            </a:prstGeom>
            <a:solidFill>
              <a:schemeClr val="accent2">
                <a:lumMod val="75000"/>
                <a:alpha val="74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004680" y="2967335"/>
              <a:ext cx="7134661" cy="646331"/>
            </a:xfrm>
            <a:prstGeom prst="rect">
              <a:avLst/>
            </a:prstGeom>
            <a:noFill/>
          </p:spPr>
          <p:txBody>
            <a:bodyPr wrap="none" lIns="91440" tIns="45720" rIns="91440" bIns="45720">
              <a:spAutoFit/>
              <a:scene3d>
                <a:camera prst="orthographicFront">
                  <a:rot lat="0" lon="0" rev="2700000"/>
                </a:camera>
                <a:lightRig rig="threePt" dir="t"/>
              </a:scene3d>
            </a:bodyPr>
            <a:lstStyle/>
            <a:p>
              <a:pPr algn="ctr"/>
              <a:r>
                <a:rPr lang="en-US" sz="3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W</a:t>
              </a:r>
              <a:r>
                <a:rPr lang="en-US" sz="36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on HPCC Class II (performance)</a:t>
              </a:r>
              <a:endParaRPr lang="en-US" sz="36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spTree>
    <p:extLst>
      <p:ext uri="{BB962C8B-B14F-4D97-AF65-F5344CB8AC3E}">
        <p14:creationId xmlns:p14="http://schemas.microsoft.com/office/powerpoint/2010/main" val="190546802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4*#ppt_w"/>
                                          </p:val>
                                        </p:tav>
                                        <p:tav tm="100000">
                                          <p:val>
                                            <p:strVal val="#ppt_w"/>
                                          </p:val>
                                        </p:tav>
                                      </p:tavLst>
                                    </p:anim>
                                    <p:anim calcmode="lin" valueType="num">
                                      <p:cBhvr>
                                        <p:cTn id="8" dur="1000" fill="hold"/>
                                        <p:tgtEl>
                                          <p:spTgt spid="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Charm++ interoperates with MPI</a:t>
            </a:r>
          </a:p>
        </p:txBody>
      </p:sp>
      <p:pic>
        <p:nvPicPr>
          <p:cNvPr id="16" name="Content Placeholder 15"/>
          <p:cNvPicPr>
            <a:picLocks noGrp="1" noChangeAspect="1"/>
          </p:cNvPicPr>
          <p:nvPr>
            <p:ph idx="1"/>
          </p:nvPr>
        </p:nvPicPr>
        <p:blipFill>
          <a:blip r:embed="rId2" cstate="print"/>
          <a:srcRect t="1567" b="1567"/>
          <a:stretch>
            <a:fillRect/>
          </a:stretch>
        </p:blipFill>
        <p:spPr>
          <a:xfrm>
            <a:off x="1463040" y="2119257"/>
            <a:ext cx="6196405" cy="3603812"/>
          </a:xfrm>
        </p:spPr>
      </p:pic>
      <p:sp>
        <p:nvSpPr>
          <p:cNvPr id="4" name="Rounded Rectangle 3"/>
          <p:cNvSpPr/>
          <p:nvPr/>
        </p:nvSpPr>
        <p:spPr>
          <a:xfrm>
            <a:off x="1698165" y="3875311"/>
            <a:ext cx="990605" cy="3156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1"/>
                </a:solidFill>
                <a:cs typeface="Arial" pitchFamily="34" charset="0"/>
              </a:rPr>
              <a:t>Charm++ Control</a:t>
            </a:r>
            <a:endParaRPr lang="en-US" sz="1050" b="1" dirty="0">
              <a:solidFill>
                <a:schemeClr val="tx1"/>
              </a:solidFill>
              <a:cs typeface="Arial" pitchFamily="34" charset="0"/>
            </a:endParaRPr>
          </a:p>
        </p:txBody>
      </p:sp>
      <p:sp>
        <p:nvSpPr>
          <p:cNvPr id="6" name="Rectangle 5"/>
          <p:cNvSpPr/>
          <p:nvPr/>
        </p:nvSpPr>
        <p:spPr>
          <a:xfrm>
            <a:off x="4343401" y="2119258"/>
            <a:ext cx="1654628" cy="3603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998029" y="2119254"/>
            <a:ext cx="1661416" cy="3603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pPr>
              <a:defRPr/>
            </a:pPr>
            <a:fld id="{674E743B-4D56-F442-B58F-9A8B8735F2C8}" type="datetime1">
              <a:rPr lang="en-US" smtClean="0"/>
              <a:t>8/29/12</a:t>
            </a:fld>
            <a:endParaRPr lang="en-US" dirty="0"/>
          </a:p>
        </p:txBody>
      </p:sp>
      <p:sp>
        <p:nvSpPr>
          <p:cNvPr id="5" name="Footer Placeholder 4"/>
          <p:cNvSpPr>
            <a:spLocks noGrp="1"/>
          </p:cNvSpPr>
          <p:nvPr>
            <p:ph type="ftr" sz="quarter" idx="11"/>
          </p:nvPr>
        </p:nvSpPr>
        <p:spPr/>
        <p:txBody>
          <a:bodyPr/>
          <a:lstStyle/>
          <a:p>
            <a:pPr>
              <a:defRPr/>
            </a:pPr>
            <a:r>
              <a:rPr lang="en-US" smtClean="0"/>
              <a:t>cs598LVK</a:t>
            </a:r>
            <a:endParaRPr lang="en-US" dirty="0"/>
          </a:p>
        </p:txBody>
      </p:sp>
      <p:sp>
        <p:nvSpPr>
          <p:cNvPr id="8" name="Slide Number Placeholder 7"/>
          <p:cNvSpPr>
            <a:spLocks noGrp="1"/>
          </p:cNvSpPr>
          <p:nvPr>
            <p:ph type="sldNum" sz="quarter" idx="12"/>
          </p:nvPr>
        </p:nvSpPr>
        <p:spPr/>
        <p:txBody>
          <a:bodyPr/>
          <a:lstStyle/>
          <a:p>
            <a:pPr>
              <a:defRPr/>
            </a:pPr>
            <a:fld id="{3EF9F3CA-D42A-4F16-9502-7E916E4DA7FE}" type="slidenum">
              <a:rPr lang="en-US" smtClean="0"/>
              <a:pPr>
                <a:defRPr/>
              </a:pPr>
              <a:t>61</a:t>
            </a:fld>
            <a:endParaRPr lang="en-US" dirty="0"/>
          </a:p>
        </p:txBody>
      </p:sp>
    </p:spTree>
    <p:extLst>
      <p:ext uri="{BB962C8B-B14F-4D97-AF65-F5344CB8AC3E}">
        <p14:creationId xmlns:p14="http://schemas.microsoft.com/office/powerpoint/2010/main" val="271532368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xit" presetSubtype="16" fill="hold" grpId="0" nodeType="clickEffect">
                                  <p:stCondLst>
                                    <p:cond delay="0"/>
                                  </p:stCondLst>
                                  <p:childTnLst>
                                    <p:animEffect transition="out" filter="box(in)">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 presetClass="exit" presetSubtype="16" fill="hold" grpId="0" nodeType="clickEffect">
                                  <p:stCondLst>
                                    <p:cond delay="0"/>
                                  </p:stCondLst>
                                  <p:childTnLst>
                                    <p:animEffect transition="out" filter="box(in)">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normAutofit fontScale="90000"/>
          </a:bodyPr>
          <a:lstStyle/>
          <a:p>
            <a:r>
              <a:rPr lang="en-US" smtClean="0"/>
              <a:t>A View of an Interoperable Future</a:t>
            </a:r>
            <a:endParaRPr lang="en-US" dirty="0" smtClean="0"/>
          </a:p>
        </p:txBody>
      </p:sp>
      <p:sp>
        <p:nvSpPr>
          <p:cNvPr id="8" name="Date Placeholder 7"/>
          <p:cNvSpPr>
            <a:spLocks noGrp="1"/>
          </p:cNvSpPr>
          <p:nvPr>
            <p:ph type="dt" sz="half" idx="10"/>
          </p:nvPr>
        </p:nvSpPr>
        <p:spPr/>
        <p:txBody>
          <a:bodyPr/>
          <a:lstStyle/>
          <a:p>
            <a:fld id="{309F0548-CCC4-6947-AFF0-F3E4E77CD98E}" type="datetime1">
              <a:rPr lang="en-US" smtClean="0"/>
              <a:t>8/29/12</a:t>
            </a:fld>
            <a:endParaRPr lang="en-US" dirty="0"/>
          </a:p>
        </p:txBody>
      </p:sp>
      <p:sp>
        <p:nvSpPr>
          <p:cNvPr id="66564" name="Footer Placeholder 3"/>
          <p:cNvSpPr>
            <a:spLocks noGrp="1"/>
          </p:cNvSpPr>
          <p:nvPr>
            <p:ph type="ftr" sz="quarter" idx="11"/>
          </p:nvPr>
        </p:nvSpPr>
        <p:spPr/>
        <p:txBody>
          <a:bodyPr/>
          <a:lstStyle/>
          <a:p>
            <a:r>
              <a:rPr lang="en-US" smtClean="0"/>
              <a:t>cs598LVK</a:t>
            </a:r>
            <a:endParaRPr lang="en-US" dirty="0" smtClean="0"/>
          </a:p>
        </p:txBody>
      </p:sp>
      <p:sp>
        <p:nvSpPr>
          <p:cNvPr id="9" name="Slide Number Placeholder 8"/>
          <p:cNvSpPr>
            <a:spLocks noGrp="1"/>
          </p:cNvSpPr>
          <p:nvPr>
            <p:ph type="sldNum" sz="quarter" idx="12"/>
          </p:nvPr>
        </p:nvSpPr>
        <p:spPr/>
        <p:txBody>
          <a:bodyPr/>
          <a:lstStyle/>
          <a:p>
            <a:fld id="{AB45D6F5-C874-4283-99EA-D93D3B58E0B5}" type="slidenum">
              <a:rPr lang="en-US" smtClean="0"/>
              <a:pPr/>
              <a:t>62</a:t>
            </a:fld>
            <a:endParaRPr lang="en-US" dirty="0"/>
          </a:p>
        </p:txBody>
      </p:sp>
      <p:pic>
        <p:nvPicPr>
          <p:cNvPr id="66566" name="Picture 5" descr="langs.png"/>
          <p:cNvPicPr>
            <a:picLocks noChangeAspect="1"/>
          </p:cNvPicPr>
          <p:nvPr/>
        </p:nvPicPr>
        <p:blipFill>
          <a:blip r:embed="rId3" cstate="print"/>
          <a:srcRect/>
          <a:stretch>
            <a:fillRect/>
          </a:stretch>
        </p:blipFill>
        <p:spPr bwMode="auto">
          <a:xfrm>
            <a:off x="1371600" y="1676400"/>
            <a:ext cx="6410325" cy="4410075"/>
          </a:xfrm>
          <a:prstGeom prst="rect">
            <a:avLst/>
          </a:prstGeom>
          <a:noFill/>
          <a:ln w="9525">
            <a:noFill/>
            <a:miter lim="800000"/>
            <a:headEnd/>
            <a:tailEnd/>
          </a:ln>
        </p:spPr>
      </p:pic>
      <p:sp>
        <p:nvSpPr>
          <p:cNvPr id="7" name="Rounded Rectangle 6"/>
          <p:cNvSpPr/>
          <p:nvPr/>
        </p:nvSpPr>
        <p:spPr>
          <a:xfrm>
            <a:off x="3657600" y="2438400"/>
            <a:ext cx="1371600" cy="457200"/>
          </a:xfrm>
          <a:prstGeom prst="roundRect">
            <a:avLst/>
          </a:prstGeom>
          <a:solidFill>
            <a:srgbClr val="D38EEE"/>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X10</a:t>
            </a:r>
          </a:p>
        </p:txBody>
      </p:sp>
    </p:spTree>
    <p:extLst>
      <p:ext uri="{BB962C8B-B14F-4D97-AF65-F5344CB8AC3E}">
        <p14:creationId xmlns:p14="http://schemas.microsoft.com/office/powerpoint/2010/main" val="24600030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25CD33-2205-9F46-873E-C96F123F2DE9}" type="datetime1">
              <a:rPr lang="en-US" smtClean="0"/>
              <a:t>8/29/12</a:t>
            </a:fld>
            <a:endParaRPr lang="en-US"/>
          </a:p>
        </p:txBody>
      </p:sp>
      <p:sp>
        <p:nvSpPr>
          <p:cNvPr id="3" name="Footer Placeholder 2"/>
          <p:cNvSpPr>
            <a:spLocks noGrp="1"/>
          </p:cNvSpPr>
          <p:nvPr>
            <p:ph type="ftr" sz="quarter" idx="11"/>
          </p:nvPr>
        </p:nvSpPr>
        <p:spPr/>
        <p:txBody>
          <a:bodyPr/>
          <a:lstStyle/>
          <a:p>
            <a:r>
              <a:rPr lang="en-US" smtClean="0"/>
              <a:t>cs598LVK</a:t>
            </a:r>
            <a:endParaRPr lang="en-US"/>
          </a:p>
        </p:txBody>
      </p:sp>
      <p:sp>
        <p:nvSpPr>
          <p:cNvPr id="4" name="Slide Number Placeholder 3"/>
          <p:cNvSpPr>
            <a:spLocks noGrp="1"/>
          </p:cNvSpPr>
          <p:nvPr>
            <p:ph type="sldNum" sz="quarter" idx="12"/>
          </p:nvPr>
        </p:nvSpPr>
        <p:spPr/>
        <p:txBody>
          <a:bodyPr/>
          <a:lstStyle/>
          <a:p>
            <a:fld id="{7CC2CEFD-0207-4DFB-9E14-D3CC9531F352}" type="slidenum">
              <a:rPr lang="en-US" smtClean="0"/>
              <a:pPr/>
              <a:t>63</a:t>
            </a:fld>
            <a:endParaRPr lang="en-US"/>
          </a:p>
        </p:txBody>
      </p:sp>
      <p:sp>
        <p:nvSpPr>
          <p:cNvPr id="5" name="TextBox 4"/>
          <p:cNvSpPr txBox="1"/>
          <p:nvPr/>
        </p:nvSpPr>
        <p:spPr>
          <a:xfrm>
            <a:off x="457200" y="838200"/>
            <a:ext cx="8153400" cy="461665"/>
          </a:xfrm>
          <a:prstGeom prst="rect">
            <a:avLst/>
          </a:prstGeom>
          <a:solidFill>
            <a:schemeClr val="accent5">
              <a:lumMod val="20000"/>
              <a:lumOff val="80000"/>
            </a:schemeClr>
          </a:solidFill>
        </p:spPr>
        <p:txBody>
          <a:bodyPr wrap="square" rtlCol="0">
            <a:spAutoFit/>
          </a:bodyPr>
          <a:lstStyle/>
          <a:p>
            <a:r>
              <a:rPr lang="en-US" dirty="0" smtClean="0"/>
              <a:t>Interoperability allows faster evolution of programming models</a:t>
            </a:r>
            <a:endParaRPr lang="en-US" dirty="0"/>
          </a:p>
        </p:txBody>
      </p:sp>
      <p:sp>
        <p:nvSpPr>
          <p:cNvPr id="6" name="TextBox 5"/>
          <p:cNvSpPr txBox="1"/>
          <p:nvPr/>
        </p:nvSpPr>
        <p:spPr>
          <a:xfrm>
            <a:off x="838200" y="1715631"/>
            <a:ext cx="7391400" cy="2246769"/>
          </a:xfrm>
          <a:prstGeom prst="rect">
            <a:avLst/>
          </a:prstGeom>
          <a:solidFill>
            <a:schemeClr val="accent5">
              <a:lumMod val="20000"/>
              <a:lumOff val="80000"/>
            </a:schemeClr>
          </a:solidFill>
        </p:spPr>
        <p:txBody>
          <a:bodyPr wrap="square" rtlCol="0">
            <a:spAutoFit/>
          </a:bodyPr>
          <a:lstStyle/>
          <a:p>
            <a:r>
              <a:rPr lang="en-US" sz="2800" dirty="0" smtClean="0"/>
              <a:t>Evolution doesn’t lead to a single winner species, but to a stable and effective ecosystem.</a:t>
            </a:r>
          </a:p>
          <a:p>
            <a:endParaRPr lang="en-US" sz="2800" dirty="0" smtClean="0"/>
          </a:p>
          <a:p>
            <a:r>
              <a:rPr lang="en-US" sz="2800" dirty="0" smtClean="0"/>
              <a:t>Similarly, we will get to a collection of viable programming models that co-exists well together.</a:t>
            </a:r>
          </a:p>
        </p:txBody>
      </p:sp>
    </p:spTree>
    <p:extLst>
      <p:ext uri="{BB962C8B-B14F-4D97-AF65-F5344CB8AC3E}">
        <p14:creationId xmlns:p14="http://schemas.microsoft.com/office/powerpoint/2010/main" val="247530631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Righ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strips(downRigh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92162"/>
          </a:xfrm>
        </p:spPr>
        <p:txBody>
          <a:bodyPr/>
          <a:lstStyle/>
          <a:p>
            <a:r>
              <a:rPr lang="en-US" dirty="0" smtClean="0"/>
              <a:t>Summary</a:t>
            </a:r>
            <a:endParaRPr lang="en-US" dirty="0"/>
          </a:p>
        </p:txBody>
      </p:sp>
      <p:sp>
        <p:nvSpPr>
          <p:cNvPr id="3" name="Content Placeholder 2"/>
          <p:cNvSpPr>
            <a:spLocks noGrp="1"/>
          </p:cNvSpPr>
          <p:nvPr>
            <p:ph idx="1"/>
          </p:nvPr>
        </p:nvSpPr>
        <p:spPr>
          <a:xfrm>
            <a:off x="228600" y="990600"/>
            <a:ext cx="8763000" cy="5181600"/>
          </a:xfrm>
        </p:spPr>
        <p:txBody>
          <a:bodyPr>
            <a:normAutofit fontScale="85000" lnSpcReduction="20000"/>
          </a:bodyPr>
          <a:lstStyle/>
          <a:p>
            <a:r>
              <a:rPr lang="en-US" dirty="0" smtClean="0"/>
              <a:t>Do away with the notion of processors</a:t>
            </a:r>
          </a:p>
          <a:p>
            <a:pPr lvl="1"/>
            <a:r>
              <a:rPr lang="en-US" dirty="0" smtClean="0"/>
              <a:t>Adaptive Runtimes, enabled by </a:t>
            </a:r>
            <a:r>
              <a:rPr lang="en-US" dirty="0" err="1" smtClean="0"/>
              <a:t>migratable</a:t>
            </a:r>
            <a:r>
              <a:rPr lang="en-US" dirty="0" smtClean="0"/>
              <a:t>-objects programming model</a:t>
            </a:r>
          </a:p>
          <a:p>
            <a:pPr lvl="2"/>
            <a:r>
              <a:rPr lang="en-US" dirty="0" smtClean="0"/>
              <a:t>Are necessary at extreme scale</a:t>
            </a:r>
          </a:p>
          <a:p>
            <a:pPr lvl="2"/>
            <a:r>
              <a:rPr lang="en-US" dirty="0" smtClean="0"/>
              <a:t>Need to become more intelligent and introspective</a:t>
            </a:r>
          </a:p>
          <a:p>
            <a:pPr lvl="2"/>
            <a:r>
              <a:rPr lang="en-US" dirty="0" smtClean="0"/>
              <a:t>Help manage accelerators, balance load, tolerate faults,</a:t>
            </a:r>
          </a:p>
          <a:p>
            <a:r>
              <a:rPr lang="en-US" dirty="0" smtClean="0"/>
              <a:t>Interoperability, concurrent composition become even more important</a:t>
            </a:r>
          </a:p>
          <a:p>
            <a:pPr lvl="1"/>
            <a:r>
              <a:rPr lang="en-US" dirty="0" smtClean="0"/>
              <a:t>Supported by </a:t>
            </a:r>
            <a:r>
              <a:rPr lang="en-US" dirty="0" err="1"/>
              <a:t>M</a:t>
            </a:r>
            <a:r>
              <a:rPr lang="en-US" dirty="0" err="1" smtClean="0"/>
              <a:t>igratable</a:t>
            </a:r>
            <a:r>
              <a:rPr lang="en-US" dirty="0" smtClean="0"/>
              <a:t> Objects and message-driven execution</a:t>
            </a:r>
          </a:p>
          <a:p>
            <a:r>
              <a:rPr lang="en-US" dirty="0" smtClean="0"/>
              <a:t>Charm++ is production-quality and ready for your application!</a:t>
            </a:r>
          </a:p>
          <a:p>
            <a:pPr lvl="1"/>
            <a:r>
              <a:rPr lang="en-US" dirty="0" smtClean="0"/>
              <a:t>You can interoperate with Charm++, AMPI, MPI and </a:t>
            </a:r>
            <a:r>
              <a:rPr lang="en-US" dirty="0" err="1" smtClean="0"/>
              <a:t>OpenMP</a:t>
            </a:r>
            <a:r>
              <a:rPr lang="en-US" dirty="0" smtClean="0"/>
              <a:t> modules</a:t>
            </a:r>
          </a:p>
          <a:p>
            <a:r>
              <a:rPr lang="en-US" dirty="0" smtClean="0"/>
              <a:t>New programming models and frameworks</a:t>
            </a:r>
          </a:p>
          <a:p>
            <a:pPr lvl="1"/>
            <a:r>
              <a:rPr lang="en-US" dirty="0"/>
              <a:t>Create an ecosystem/toolbox of </a:t>
            </a:r>
            <a:r>
              <a:rPr lang="en-US" dirty="0" smtClean="0"/>
              <a:t>programming </a:t>
            </a:r>
            <a:r>
              <a:rPr lang="en-US" dirty="0"/>
              <a:t>paradigms rather than one “super” </a:t>
            </a:r>
            <a:r>
              <a:rPr lang="en-US" dirty="0" smtClean="0"/>
              <a:t>language</a:t>
            </a:r>
            <a:endParaRPr lang="en-US" dirty="0"/>
          </a:p>
          <a:p>
            <a:pPr lvl="1"/>
            <a:endParaRPr lang="en-US" dirty="0" smtClean="0"/>
          </a:p>
          <a:p>
            <a:pPr lvl="1"/>
            <a:endParaRPr lang="en-US" dirty="0" smtClean="0"/>
          </a:p>
          <a:p>
            <a:endParaRPr lang="en-US" dirty="0" smtClean="0"/>
          </a:p>
          <a:p>
            <a:endParaRPr lang="en-US" dirty="0" smtClean="0"/>
          </a:p>
          <a:p>
            <a:pPr lvl="2"/>
            <a:endParaRPr lang="en-US" dirty="0"/>
          </a:p>
        </p:txBody>
      </p:sp>
      <p:sp>
        <p:nvSpPr>
          <p:cNvPr id="4" name="Date Placeholder 3"/>
          <p:cNvSpPr>
            <a:spLocks noGrp="1"/>
          </p:cNvSpPr>
          <p:nvPr>
            <p:ph type="dt" sz="half" idx="10"/>
          </p:nvPr>
        </p:nvSpPr>
        <p:spPr/>
        <p:txBody>
          <a:bodyPr/>
          <a:lstStyle/>
          <a:p>
            <a:pPr>
              <a:defRPr/>
            </a:pPr>
            <a:fld id="{6DC481F2-AE58-F94D-B87D-D3EF5EE8FDBC}" type="datetime1">
              <a:rPr lang="en-US" smtClean="0"/>
              <a:t>8/29/12</a:t>
            </a:fld>
            <a:endParaRPr lang="en-US" dirty="0"/>
          </a:p>
        </p:txBody>
      </p:sp>
      <p:sp>
        <p:nvSpPr>
          <p:cNvPr id="5" name="Footer Placeholder 4"/>
          <p:cNvSpPr>
            <a:spLocks noGrp="1"/>
          </p:cNvSpPr>
          <p:nvPr>
            <p:ph type="ftr" sz="quarter" idx="11"/>
          </p:nvPr>
        </p:nvSpPr>
        <p:spPr/>
        <p:txBody>
          <a:bodyPr/>
          <a:lstStyle/>
          <a:p>
            <a:pPr>
              <a:defRPr/>
            </a:pPr>
            <a:r>
              <a:rPr lang="en-US" smtClean="0"/>
              <a:t>cs598LVK</a:t>
            </a:r>
            <a:endParaRPr lang="en-US" dirty="0"/>
          </a:p>
        </p:txBody>
      </p:sp>
      <p:sp>
        <p:nvSpPr>
          <p:cNvPr id="6" name="Slide Number Placeholder 5"/>
          <p:cNvSpPr>
            <a:spLocks noGrp="1"/>
          </p:cNvSpPr>
          <p:nvPr>
            <p:ph type="sldNum" sz="quarter" idx="12"/>
          </p:nvPr>
        </p:nvSpPr>
        <p:spPr/>
        <p:txBody>
          <a:bodyPr/>
          <a:lstStyle/>
          <a:p>
            <a:pPr>
              <a:defRPr/>
            </a:pPr>
            <a:fld id="{3EF9F3CA-D42A-4F16-9502-7E916E4DA7FE}" type="slidenum">
              <a:rPr lang="en-US" smtClean="0"/>
              <a:pPr>
                <a:defRPr/>
              </a:pPr>
              <a:t>64</a:t>
            </a:fld>
            <a:endParaRPr lang="en-US" dirty="0"/>
          </a:p>
        </p:txBody>
      </p:sp>
      <p:sp>
        <p:nvSpPr>
          <p:cNvPr id="7" name="Text Box 4"/>
          <p:cNvSpPr txBox="1">
            <a:spLocks noChangeArrowheads="1"/>
          </p:cNvSpPr>
          <p:nvPr/>
        </p:nvSpPr>
        <p:spPr bwMode="auto">
          <a:xfrm>
            <a:off x="685800" y="6019800"/>
            <a:ext cx="7848600" cy="400050"/>
          </a:xfrm>
          <a:prstGeom prst="rect">
            <a:avLst/>
          </a:prstGeom>
          <a:solidFill>
            <a:srgbClr val="CCFFFF"/>
          </a:solidFill>
          <a:ln w="9525">
            <a:solidFill>
              <a:srgbClr val="000080"/>
            </a:solidFill>
            <a:miter lim="800000"/>
            <a:headEnd/>
            <a:tailEnd/>
          </a:ln>
        </p:spPr>
        <p:txBody>
          <a:bodyPr wrap="square">
            <a:spAutoFit/>
          </a:bodyPr>
          <a:lstStyle/>
          <a:p>
            <a:pPr algn="ctr">
              <a:spcBef>
                <a:spcPct val="50000"/>
              </a:spcBef>
            </a:pPr>
            <a:r>
              <a:rPr lang="en-US" sz="2000" dirty="0">
                <a:latin typeface="+mn-lt"/>
              </a:rPr>
              <a:t>More Info: http://</a:t>
            </a:r>
            <a:r>
              <a:rPr lang="en-US" sz="2000" dirty="0" smtClean="0">
                <a:latin typeface="+mn-lt"/>
              </a:rPr>
              <a:t>charm.cs.illinois.edu/</a:t>
            </a:r>
            <a:endParaRPr lang="en-US" sz="2000" dirty="0">
              <a:latin typeface="+mn-lt"/>
            </a:endParaRPr>
          </a:p>
        </p:txBody>
      </p:sp>
    </p:spTree>
    <p:extLst>
      <p:ext uri="{BB962C8B-B14F-4D97-AF65-F5344CB8AC3E}">
        <p14:creationId xmlns:p14="http://schemas.microsoft.com/office/powerpoint/2010/main" val="154741127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534400" cy="1143000"/>
          </a:xfrm>
        </p:spPr>
        <p:txBody>
          <a:bodyPr>
            <a:normAutofit/>
          </a:bodyPr>
          <a:lstStyle/>
          <a:p>
            <a:r>
              <a:rPr lang="en-US" dirty="0" smtClean="0"/>
              <a:t>Adaptive Runtime Systems</a:t>
            </a:r>
            <a:endParaRPr lang="en-US" dirty="0"/>
          </a:p>
        </p:txBody>
      </p:sp>
      <p:sp>
        <p:nvSpPr>
          <p:cNvPr id="3" name="Content Placeholder 2"/>
          <p:cNvSpPr>
            <a:spLocks noGrp="1"/>
          </p:cNvSpPr>
          <p:nvPr>
            <p:ph idx="1"/>
          </p:nvPr>
        </p:nvSpPr>
        <p:spPr>
          <a:xfrm>
            <a:off x="457200" y="1600201"/>
            <a:ext cx="8458200" cy="4495800"/>
          </a:xfrm>
        </p:spPr>
        <p:txBody>
          <a:bodyPr>
            <a:normAutofit fontScale="92500" lnSpcReduction="10000"/>
          </a:bodyPr>
          <a:lstStyle/>
          <a:p>
            <a:r>
              <a:rPr lang="en-US" dirty="0" smtClean="0"/>
              <a:t>Decomposing program into a large number of WUDUs empowers the RTS, which can:</a:t>
            </a:r>
          </a:p>
          <a:p>
            <a:pPr lvl="1"/>
            <a:r>
              <a:rPr lang="en-US" dirty="0" smtClean="0"/>
              <a:t>Migrate WUDUs at will</a:t>
            </a:r>
          </a:p>
          <a:p>
            <a:pPr lvl="1"/>
            <a:r>
              <a:rPr lang="en-US" dirty="0" smtClean="0"/>
              <a:t>Schedule DEBS at will</a:t>
            </a:r>
          </a:p>
          <a:p>
            <a:pPr lvl="1"/>
            <a:r>
              <a:rPr lang="en-US" dirty="0" smtClean="0"/>
              <a:t>Instrument computation and communication at the level of these logical units</a:t>
            </a:r>
          </a:p>
          <a:p>
            <a:pPr lvl="2"/>
            <a:r>
              <a:rPr lang="en-US" dirty="0" smtClean="0"/>
              <a:t>WUDU x communicates y bytes to WUDU z every iteration</a:t>
            </a:r>
          </a:p>
          <a:p>
            <a:pPr lvl="2"/>
            <a:r>
              <a:rPr lang="en-US" dirty="0" smtClean="0"/>
              <a:t>SEB A has a high cache miss ratio</a:t>
            </a:r>
          </a:p>
          <a:p>
            <a:pPr lvl="1"/>
            <a:r>
              <a:rPr lang="en-US" dirty="0" smtClean="0"/>
              <a:t>Maintain historical data to track changes in application behavior</a:t>
            </a:r>
          </a:p>
          <a:p>
            <a:pPr lvl="2"/>
            <a:r>
              <a:rPr lang="en-US" dirty="0" smtClean="0"/>
              <a:t>Historical =&gt; previous iterations</a:t>
            </a:r>
          </a:p>
          <a:p>
            <a:pPr lvl="2"/>
            <a:r>
              <a:rPr lang="en-US" dirty="0" smtClean="0"/>
              <a:t>E.g., to trigger load balancing</a:t>
            </a:r>
          </a:p>
          <a:p>
            <a:pPr lvl="2"/>
            <a:endParaRPr lang="en-US" dirty="0"/>
          </a:p>
        </p:txBody>
      </p:sp>
      <p:sp>
        <p:nvSpPr>
          <p:cNvPr id="4" name="Date Placeholder 3"/>
          <p:cNvSpPr>
            <a:spLocks noGrp="1"/>
          </p:cNvSpPr>
          <p:nvPr>
            <p:ph type="dt" sz="half" idx="10"/>
          </p:nvPr>
        </p:nvSpPr>
        <p:spPr/>
        <p:txBody>
          <a:bodyPr/>
          <a:lstStyle/>
          <a:p>
            <a:pPr>
              <a:defRPr/>
            </a:pPr>
            <a:fld id="{4AD9B7D3-C979-8A45-B769-6C3DA04F950B}" type="datetime1">
              <a:rPr lang="en-US" smtClean="0"/>
              <a:t>8/29/12</a:t>
            </a:fld>
            <a:endParaRPr lang="en-US" dirty="0"/>
          </a:p>
        </p:txBody>
      </p:sp>
      <p:sp>
        <p:nvSpPr>
          <p:cNvPr id="5" name="Footer Placeholder 4"/>
          <p:cNvSpPr>
            <a:spLocks noGrp="1"/>
          </p:cNvSpPr>
          <p:nvPr>
            <p:ph type="ftr" sz="quarter" idx="11"/>
          </p:nvPr>
        </p:nvSpPr>
        <p:spPr/>
        <p:txBody>
          <a:bodyPr/>
          <a:lstStyle/>
          <a:p>
            <a:pPr>
              <a:defRPr/>
            </a:pPr>
            <a:r>
              <a:rPr lang="en-US" smtClean="0"/>
              <a:t>cs598LVK</a:t>
            </a:r>
            <a:endParaRPr lang="en-US" dirty="0"/>
          </a:p>
        </p:txBody>
      </p:sp>
      <p:sp>
        <p:nvSpPr>
          <p:cNvPr id="6" name="Slide Number Placeholder 5"/>
          <p:cNvSpPr>
            <a:spLocks noGrp="1"/>
          </p:cNvSpPr>
          <p:nvPr>
            <p:ph type="sldNum" sz="quarter" idx="12"/>
          </p:nvPr>
        </p:nvSpPr>
        <p:spPr/>
        <p:txBody>
          <a:bodyPr/>
          <a:lstStyle/>
          <a:p>
            <a:pPr>
              <a:defRPr/>
            </a:pPr>
            <a:fld id="{3EF9F3CA-D42A-4F16-9502-7E916E4DA7FE}" type="slidenum">
              <a:rPr lang="en-US" smtClean="0"/>
              <a:pPr>
                <a:defRPr/>
              </a:pPr>
              <a:t>7</a:t>
            </a:fld>
            <a:endParaRPr lang="en-US" dirty="0"/>
          </a:p>
        </p:txBody>
      </p:sp>
    </p:spTree>
    <p:extLst>
      <p:ext uri="{BB962C8B-B14F-4D97-AF65-F5344CB8AC3E}">
        <p14:creationId xmlns:p14="http://schemas.microsoft.com/office/powerpoint/2010/main" val="215908991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533400" y="609600"/>
            <a:ext cx="3048000" cy="8382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smtClean="0"/>
              <a:t>Over-decomposition and message-driven execution</a:t>
            </a:r>
            <a:endParaRPr lang="en-US" sz="1800" dirty="0"/>
          </a:p>
        </p:txBody>
      </p:sp>
      <p:sp>
        <p:nvSpPr>
          <p:cNvPr id="3" name="Rounded Rectangle 2"/>
          <p:cNvSpPr/>
          <p:nvPr/>
        </p:nvSpPr>
        <p:spPr>
          <a:xfrm>
            <a:off x="533400" y="2057400"/>
            <a:ext cx="3048000" cy="533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smtClean="0"/>
              <a:t>Migratability</a:t>
            </a:r>
            <a:endParaRPr lang="en-US" sz="2000" dirty="0"/>
          </a:p>
        </p:txBody>
      </p:sp>
      <p:sp>
        <p:nvSpPr>
          <p:cNvPr id="4" name="Rounded Rectangle 3"/>
          <p:cNvSpPr/>
          <p:nvPr/>
        </p:nvSpPr>
        <p:spPr>
          <a:xfrm>
            <a:off x="533400" y="3200400"/>
            <a:ext cx="3048000" cy="8382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smtClean="0"/>
              <a:t>Introspective and adaptive runtime system</a:t>
            </a:r>
            <a:endParaRPr lang="en-US" sz="1800" dirty="0"/>
          </a:p>
        </p:txBody>
      </p:sp>
      <p:sp>
        <p:nvSpPr>
          <p:cNvPr id="5" name="Rounded Rectangle 4"/>
          <p:cNvSpPr/>
          <p:nvPr/>
        </p:nvSpPr>
        <p:spPr>
          <a:xfrm>
            <a:off x="533400" y="5715000"/>
            <a:ext cx="2057400" cy="4572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Control Points</a:t>
            </a:r>
            <a:endParaRPr lang="en-US" sz="2000" dirty="0"/>
          </a:p>
        </p:txBody>
      </p:sp>
      <p:sp>
        <p:nvSpPr>
          <p:cNvPr id="6" name="Rounded Rectangle 5"/>
          <p:cNvSpPr/>
          <p:nvPr/>
        </p:nvSpPr>
        <p:spPr>
          <a:xfrm>
            <a:off x="2514600" y="5029200"/>
            <a:ext cx="2895600" cy="533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smtClean="0"/>
              <a:t>Higher-level abstractions</a:t>
            </a:r>
            <a:endParaRPr lang="en-US" sz="1800" dirty="0"/>
          </a:p>
        </p:txBody>
      </p:sp>
      <p:sp>
        <p:nvSpPr>
          <p:cNvPr id="8" name="Rounded Rectangle 7"/>
          <p:cNvSpPr/>
          <p:nvPr/>
        </p:nvSpPr>
        <p:spPr>
          <a:xfrm>
            <a:off x="4114800" y="533400"/>
            <a:ext cx="1540476" cy="332509"/>
          </a:xfrm>
          <a:prstGeom prst="roundRect">
            <a:avLst/>
          </a:prstGeom>
          <a:solidFill>
            <a:schemeClr val="accent2"/>
          </a:solidFill>
          <a:ln>
            <a:solidFill>
              <a:schemeClr val="accent2">
                <a:alpha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Scalable Tools</a:t>
            </a:r>
            <a:endParaRPr lang="en-US" sz="1200" dirty="0"/>
          </a:p>
        </p:txBody>
      </p:sp>
      <p:sp>
        <p:nvSpPr>
          <p:cNvPr id="9" name="Rounded Rectangle 8"/>
          <p:cNvSpPr/>
          <p:nvPr/>
        </p:nvSpPr>
        <p:spPr>
          <a:xfrm>
            <a:off x="5943600" y="685800"/>
            <a:ext cx="2590800" cy="609600"/>
          </a:xfrm>
          <a:prstGeom prst="roundRect">
            <a:avLst/>
          </a:prstGeom>
          <a:solidFill>
            <a:schemeClr val="accent2"/>
          </a:solidFill>
          <a:ln>
            <a:solidFill>
              <a:schemeClr val="accent2">
                <a:alpha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Automatic overlap, </a:t>
            </a:r>
            <a:r>
              <a:rPr lang="en-US" sz="1200" dirty="0" err="1" smtClean="0"/>
              <a:t>pefetch</a:t>
            </a:r>
            <a:r>
              <a:rPr lang="en-US" sz="1200" dirty="0" smtClean="0"/>
              <a:t>, compositionality</a:t>
            </a:r>
            <a:endParaRPr lang="en-US" sz="1200" dirty="0"/>
          </a:p>
        </p:txBody>
      </p:sp>
      <p:sp>
        <p:nvSpPr>
          <p:cNvPr id="10" name="Rounded Rectangle 9"/>
          <p:cNvSpPr/>
          <p:nvPr/>
        </p:nvSpPr>
        <p:spPr>
          <a:xfrm>
            <a:off x="4114800" y="1219200"/>
            <a:ext cx="1540476" cy="332509"/>
          </a:xfrm>
          <a:prstGeom prst="roundRect">
            <a:avLst/>
          </a:prstGeom>
          <a:solidFill>
            <a:schemeClr val="accent2"/>
          </a:solidFill>
          <a:ln>
            <a:solidFill>
              <a:schemeClr val="accent2">
                <a:alpha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Emulation for </a:t>
            </a:r>
            <a:r>
              <a:rPr lang="en-US" sz="1200" dirty="0" err="1" smtClean="0"/>
              <a:t>Perf</a:t>
            </a:r>
            <a:r>
              <a:rPr lang="en-US" sz="1200" dirty="0" smtClean="0"/>
              <a:t> Prediction</a:t>
            </a:r>
            <a:endParaRPr lang="en-US" sz="1200" dirty="0"/>
          </a:p>
        </p:txBody>
      </p:sp>
      <p:sp>
        <p:nvSpPr>
          <p:cNvPr id="11" name="Rounded Rectangle 10"/>
          <p:cNvSpPr/>
          <p:nvPr/>
        </p:nvSpPr>
        <p:spPr>
          <a:xfrm>
            <a:off x="4876800" y="2057400"/>
            <a:ext cx="2450757" cy="387927"/>
          </a:xfrm>
          <a:prstGeom prst="roundRect">
            <a:avLst/>
          </a:prstGeom>
          <a:solidFill>
            <a:schemeClr val="accent2"/>
          </a:solidFill>
          <a:ln>
            <a:solidFill>
              <a:schemeClr val="accent2">
                <a:alpha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Fault Tolerance</a:t>
            </a:r>
            <a:endParaRPr lang="en-US" sz="1200" dirty="0"/>
          </a:p>
        </p:txBody>
      </p:sp>
      <p:sp>
        <p:nvSpPr>
          <p:cNvPr id="12" name="Rounded Rectangle 11"/>
          <p:cNvSpPr/>
          <p:nvPr/>
        </p:nvSpPr>
        <p:spPr>
          <a:xfrm>
            <a:off x="4343400" y="3124200"/>
            <a:ext cx="2800865" cy="609600"/>
          </a:xfrm>
          <a:prstGeom prst="roundRect">
            <a:avLst/>
          </a:prstGeom>
          <a:solidFill>
            <a:schemeClr val="accent2"/>
          </a:solidFill>
          <a:ln>
            <a:solidFill>
              <a:schemeClr val="accent2">
                <a:alpha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Dynamic load balancing (topology-aware, scalable)</a:t>
            </a:r>
            <a:endParaRPr lang="en-US" sz="1200" dirty="0"/>
          </a:p>
        </p:txBody>
      </p:sp>
      <p:sp>
        <p:nvSpPr>
          <p:cNvPr id="13" name="Rounded Rectangle 12"/>
          <p:cNvSpPr/>
          <p:nvPr/>
        </p:nvSpPr>
        <p:spPr>
          <a:xfrm>
            <a:off x="5867400" y="5181600"/>
            <a:ext cx="2450757" cy="387927"/>
          </a:xfrm>
          <a:prstGeom prst="roundRect">
            <a:avLst/>
          </a:prstGeom>
          <a:solidFill>
            <a:schemeClr val="accent2"/>
          </a:solidFill>
          <a:ln>
            <a:solidFill>
              <a:schemeClr val="accent2">
                <a:alpha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Languages and Frameworks</a:t>
            </a:r>
            <a:endParaRPr lang="en-US" sz="1200" dirty="0"/>
          </a:p>
        </p:txBody>
      </p:sp>
      <p:sp>
        <p:nvSpPr>
          <p:cNvPr id="14" name="Rounded Rectangle 13"/>
          <p:cNvSpPr/>
          <p:nvPr/>
        </p:nvSpPr>
        <p:spPr>
          <a:xfrm>
            <a:off x="5715000" y="3810000"/>
            <a:ext cx="2800865" cy="609600"/>
          </a:xfrm>
          <a:prstGeom prst="roundRect">
            <a:avLst/>
          </a:prstGeom>
          <a:solidFill>
            <a:schemeClr val="accent2"/>
          </a:solidFill>
          <a:ln>
            <a:solidFill>
              <a:schemeClr val="accent2">
                <a:alpha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Temperature/power considerations</a:t>
            </a:r>
            <a:endParaRPr lang="en-US" sz="1200" dirty="0"/>
          </a:p>
        </p:txBody>
      </p:sp>
      <p:sp>
        <p:nvSpPr>
          <p:cNvPr id="15" name="Down Arrow 14"/>
          <p:cNvSpPr/>
          <p:nvPr/>
        </p:nvSpPr>
        <p:spPr>
          <a:xfrm>
            <a:off x="1981200" y="1447800"/>
            <a:ext cx="274319" cy="609600"/>
          </a:xfrm>
          <a:prstGeom prst="downArrow">
            <a:avLst/>
          </a:prstGeom>
          <a:solidFill>
            <a:schemeClr val="tx2"/>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wn Arrow 15"/>
          <p:cNvSpPr/>
          <p:nvPr/>
        </p:nvSpPr>
        <p:spPr>
          <a:xfrm>
            <a:off x="1981200" y="2590800"/>
            <a:ext cx="274319" cy="609600"/>
          </a:xfrm>
          <a:prstGeom prst="downArrow">
            <a:avLst/>
          </a:prstGeom>
          <a:solidFill>
            <a:schemeClr val="tx2"/>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wn Arrow 16"/>
          <p:cNvSpPr/>
          <p:nvPr/>
        </p:nvSpPr>
        <p:spPr>
          <a:xfrm>
            <a:off x="914400" y="4038600"/>
            <a:ext cx="304800" cy="1676400"/>
          </a:xfrm>
          <a:prstGeom prst="downArrow">
            <a:avLst/>
          </a:prstGeom>
          <a:solidFill>
            <a:schemeClr val="tx2"/>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wn Arrow 17"/>
          <p:cNvSpPr/>
          <p:nvPr/>
        </p:nvSpPr>
        <p:spPr>
          <a:xfrm>
            <a:off x="2895600" y="4038600"/>
            <a:ext cx="304800" cy="990600"/>
          </a:xfrm>
          <a:prstGeom prst="downArrow">
            <a:avLst/>
          </a:prstGeom>
          <a:solidFill>
            <a:schemeClr val="tx2"/>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ight Arrow 18"/>
          <p:cNvSpPr/>
          <p:nvPr/>
        </p:nvSpPr>
        <p:spPr>
          <a:xfrm>
            <a:off x="3581400" y="609600"/>
            <a:ext cx="533400" cy="152400"/>
          </a:xfrm>
          <a:prstGeom prst="rightArrow">
            <a:avLst/>
          </a:prstGeom>
          <a:solidFill>
            <a:schemeClr val="accent3">
              <a:lumMod val="60000"/>
              <a:lumOff val="40000"/>
              <a:alpha val="93000"/>
            </a:schemeClr>
          </a:solidFill>
          <a:ln>
            <a:solidFill>
              <a:schemeClr val="accent3">
                <a:lumMod val="60000"/>
                <a:lumOff val="40000"/>
                <a:alpha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a:off x="3581400" y="914400"/>
            <a:ext cx="2362200" cy="152400"/>
          </a:xfrm>
          <a:prstGeom prst="rightArrow">
            <a:avLst/>
          </a:prstGeom>
          <a:solidFill>
            <a:schemeClr val="accent3">
              <a:lumMod val="60000"/>
              <a:lumOff val="40000"/>
              <a:alpha val="93000"/>
            </a:schemeClr>
          </a:solidFill>
          <a:ln>
            <a:solidFill>
              <a:schemeClr val="accent3">
                <a:lumMod val="60000"/>
                <a:lumOff val="40000"/>
                <a:alpha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p:cNvSpPr/>
          <p:nvPr/>
        </p:nvSpPr>
        <p:spPr>
          <a:xfrm>
            <a:off x="3581400" y="1295400"/>
            <a:ext cx="533400" cy="152400"/>
          </a:xfrm>
          <a:prstGeom prst="rightArrow">
            <a:avLst/>
          </a:prstGeom>
          <a:solidFill>
            <a:schemeClr val="accent3">
              <a:lumMod val="60000"/>
              <a:lumOff val="40000"/>
              <a:alpha val="93000"/>
            </a:schemeClr>
          </a:solidFill>
          <a:ln>
            <a:solidFill>
              <a:schemeClr val="accent3">
                <a:lumMod val="60000"/>
                <a:lumOff val="40000"/>
                <a:alpha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a:off x="3581400" y="2209800"/>
            <a:ext cx="1295400" cy="152400"/>
          </a:xfrm>
          <a:prstGeom prst="rightArrow">
            <a:avLst/>
          </a:prstGeom>
          <a:solidFill>
            <a:schemeClr val="accent3">
              <a:lumMod val="60000"/>
              <a:lumOff val="40000"/>
              <a:alpha val="93000"/>
            </a:schemeClr>
          </a:solidFill>
          <a:ln>
            <a:solidFill>
              <a:schemeClr val="accent3">
                <a:lumMod val="60000"/>
                <a:lumOff val="40000"/>
                <a:alpha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ight Arrow 22"/>
          <p:cNvSpPr/>
          <p:nvPr/>
        </p:nvSpPr>
        <p:spPr>
          <a:xfrm>
            <a:off x="3581400" y="3429000"/>
            <a:ext cx="762000" cy="152400"/>
          </a:xfrm>
          <a:prstGeom prst="rightArrow">
            <a:avLst/>
          </a:prstGeom>
          <a:solidFill>
            <a:schemeClr val="accent3">
              <a:lumMod val="60000"/>
              <a:lumOff val="40000"/>
              <a:alpha val="93000"/>
            </a:schemeClr>
          </a:solidFill>
          <a:ln>
            <a:solidFill>
              <a:schemeClr val="accent3">
                <a:lumMod val="60000"/>
                <a:lumOff val="40000"/>
                <a:alpha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ight Arrow 23"/>
          <p:cNvSpPr/>
          <p:nvPr/>
        </p:nvSpPr>
        <p:spPr>
          <a:xfrm>
            <a:off x="3581400" y="3886200"/>
            <a:ext cx="2133600" cy="152400"/>
          </a:xfrm>
          <a:prstGeom prst="rightArrow">
            <a:avLst/>
          </a:prstGeom>
          <a:solidFill>
            <a:schemeClr val="accent3">
              <a:lumMod val="60000"/>
              <a:lumOff val="40000"/>
              <a:alpha val="93000"/>
            </a:schemeClr>
          </a:solidFill>
          <a:ln>
            <a:solidFill>
              <a:schemeClr val="accent3">
                <a:lumMod val="60000"/>
                <a:lumOff val="40000"/>
                <a:alpha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5410200" y="5257800"/>
            <a:ext cx="457200" cy="152400"/>
          </a:xfrm>
          <a:prstGeom prst="rightArrow">
            <a:avLst/>
          </a:prstGeom>
          <a:solidFill>
            <a:schemeClr val="accent3">
              <a:lumMod val="60000"/>
              <a:lumOff val="40000"/>
              <a:alpha val="93000"/>
            </a:schemeClr>
          </a:solidFill>
          <a:ln>
            <a:solidFill>
              <a:schemeClr val="accent3">
                <a:lumMod val="60000"/>
                <a:lumOff val="40000"/>
                <a:alpha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p:txBody>
          <a:bodyPr/>
          <a:lstStyle/>
          <a:p>
            <a:pPr>
              <a:defRPr/>
            </a:pPr>
            <a:fld id="{AAA5679A-C09E-5F45-9E34-D01BDC36900D}" type="datetime1">
              <a:rPr lang="en-US" smtClean="0"/>
              <a:t>8/29/12</a:t>
            </a:fld>
            <a:endParaRPr lang="en-US" dirty="0"/>
          </a:p>
        </p:txBody>
      </p:sp>
      <p:sp>
        <p:nvSpPr>
          <p:cNvPr id="26" name="Footer Placeholder 25"/>
          <p:cNvSpPr>
            <a:spLocks noGrp="1"/>
          </p:cNvSpPr>
          <p:nvPr>
            <p:ph type="ftr" sz="quarter" idx="11"/>
          </p:nvPr>
        </p:nvSpPr>
        <p:spPr/>
        <p:txBody>
          <a:bodyPr/>
          <a:lstStyle/>
          <a:p>
            <a:pPr>
              <a:defRPr/>
            </a:pPr>
            <a:r>
              <a:rPr lang="en-US" smtClean="0"/>
              <a:t>cs598LVK</a:t>
            </a:r>
            <a:endParaRPr lang="en-US" dirty="0"/>
          </a:p>
        </p:txBody>
      </p:sp>
      <p:sp>
        <p:nvSpPr>
          <p:cNvPr id="27" name="Slide Number Placeholder 26"/>
          <p:cNvSpPr>
            <a:spLocks noGrp="1"/>
          </p:cNvSpPr>
          <p:nvPr>
            <p:ph type="sldNum" sz="quarter" idx="12"/>
          </p:nvPr>
        </p:nvSpPr>
        <p:spPr/>
        <p:txBody>
          <a:bodyPr/>
          <a:lstStyle/>
          <a:p>
            <a:pPr>
              <a:defRPr/>
            </a:pPr>
            <a:fld id="{BFFC72E0-3E7F-4709-B8DF-5EC8A0346E37}" type="slidenum">
              <a:rPr lang="en-US" smtClean="0"/>
              <a:pPr>
                <a:defRPr/>
              </a:pPr>
              <a:t>8</a:t>
            </a:fld>
            <a:endParaRPr lang="en-US" dirty="0"/>
          </a:p>
        </p:txBody>
      </p:sp>
    </p:spTree>
    <p:extLst>
      <p:ext uri="{BB962C8B-B14F-4D97-AF65-F5344CB8AC3E}">
        <p14:creationId xmlns:p14="http://schemas.microsoft.com/office/powerpoint/2010/main" val="166361224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500"/>
                                        <p:tgtEl>
                                          <p:spTgt spid="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500"/>
                                        <p:tgtEl>
                                          <p:spTgt spid="1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fade">
                                      <p:cBhvr>
                                        <p:cTn id="68" dur="500"/>
                                        <p:tgtEl>
                                          <p:spTgt spid="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fade">
                                      <p:cBhvr>
                                        <p:cTn id="71" dur="2000"/>
                                        <p:tgtEl>
                                          <p:spTgt spid="2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fade">
                                      <p:cBhvr>
                                        <p:cTn id="74" dur="500"/>
                                        <p:tgtEl>
                                          <p:spTgt spid="13"/>
                                        </p:tgtEl>
                                      </p:cBhvr>
                                    </p:animEffect>
                                  </p:childTnLst>
                                </p:cTn>
                              </p:par>
                            </p:childTnLst>
                          </p:cTn>
                        </p:par>
                        <p:par>
                          <p:cTn id="75" fill="hold">
                            <p:stCondLst>
                              <p:cond delay="2000"/>
                            </p:stCondLst>
                            <p:childTnLst>
                              <p:par>
                                <p:cTn id="76" presetID="10" presetClass="entr" presetSubtype="0" fill="hold" grpId="0" nodeType="afterEffect">
                                  <p:stCondLst>
                                    <p:cond delay="1000"/>
                                  </p:stCondLst>
                                  <p:childTnLst>
                                    <p:set>
                                      <p:cBhvr>
                                        <p:cTn id="77" dur="1" fill="hold">
                                          <p:stCondLst>
                                            <p:cond delay="0"/>
                                          </p:stCondLst>
                                        </p:cTn>
                                        <p:tgtEl>
                                          <p:spTgt spid="17"/>
                                        </p:tgtEl>
                                        <p:attrNameLst>
                                          <p:attrName>style.visibility</p:attrName>
                                        </p:attrNameLst>
                                      </p:cBhvr>
                                      <p:to>
                                        <p:strVal val="visible"/>
                                      </p:to>
                                    </p:set>
                                    <p:animEffect transition="in" filter="fade">
                                      <p:cBhvr>
                                        <p:cTn id="78" dur="500"/>
                                        <p:tgtEl>
                                          <p:spTgt spid="17"/>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5"/>
                                        </p:tgtEl>
                                        <p:attrNameLst>
                                          <p:attrName>style.visibility</p:attrName>
                                        </p:attrNameLst>
                                      </p:cBhvr>
                                      <p:to>
                                        <p:strVal val="visible"/>
                                      </p:to>
                                    </p:set>
                                    <p:animEffect transition="in" filter="fade">
                                      <p:cBhvr>
                                        <p:cTn id="8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Rectangle 2"/>
          <p:cNvSpPr>
            <a:spLocks noGrp="1" noChangeArrowheads="1"/>
          </p:cNvSpPr>
          <p:nvPr>
            <p:ph type="title"/>
          </p:nvPr>
        </p:nvSpPr>
        <p:spPr>
          <a:xfrm>
            <a:off x="0" y="152400"/>
            <a:ext cx="9144000" cy="1143000"/>
          </a:xfrm>
        </p:spPr>
        <p:txBody>
          <a:bodyPr>
            <a:normAutofit fontScale="90000"/>
          </a:bodyPr>
          <a:lstStyle/>
          <a:p>
            <a:r>
              <a:rPr lang="en-US" dirty="0" smtClean="0"/>
              <a:t>Utility for Multi-cores, Many-cores, Accelerators:</a:t>
            </a:r>
          </a:p>
        </p:txBody>
      </p:sp>
      <p:sp>
        <p:nvSpPr>
          <p:cNvPr id="32774" name="Rectangle 3"/>
          <p:cNvSpPr>
            <a:spLocks noGrp="1" noChangeArrowheads="1"/>
          </p:cNvSpPr>
          <p:nvPr>
            <p:ph idx="1"/>
          </p:nvPr>
        </p:nvSpPr>
        <p:spPr>
          <a:xfrm>
            <a:off x="457200" y="1371600"/>
            <a:ext cx="8229600" cy="2666999"/>
          </a:xfrm>
        </p:spPr>
        <p:txBody>
          <a:bodyPr>
            <a:normAutofit fontScale="92500" lnSpcReduction="10000"/>
          </a:bodyPr>
          <a:lstStyle/>
          <a:p>
            <a:r>
              <a:rPr lang="en-US" dirty="0" smtClean="0"/>
              <a:t>Objects connote and promote locality</a:t>
            </a:r>
          </a:p>
          <a:p>
            <a:r>
              <a:rPr lang="en-US" dirty="0" smtClean="0"/>
              <a:t>Message-driven execution</a:t>
            </a:r>
          </a:p>
          <a:p>
            <a:pPr lvl="1"/>
            <a:r>
              <a:rPr lang="en-US" dirty="0" smtClean="0"/>
              <a:t>A strong principle of prediction for data and code use</a:t>
            </a:r>
          </a:p>
          <a:p>
            <a:pPr lvl="1"/>
            <a:r>
              <a:rPr lang="en-US" dirty="0" smtClean="0"/>
              <a:t>Much stronger than principle of locality</a:t>
            </a:r>
          </a:p>
          <a:p>
            <a:pPr lvl="2"/>
            <a:r>
              <a:rPr lang="en-US" dirty="0" smtClean="0"/>
              <a:t>Can use to scale memory wall:</a:t>
            </a:r>
          </a:p>
          <a:p>
            <a:pPr lvl="2"/>
            <a:r>
              <a:rPr lang="en-US" dirty="0" err="1" smtClean="0"/>
              <a:t>Prefetching</a:t>
            </a:r>
            <a:r>
              <a:rPr lang="en-US" dirty="0" smtClean="0"/>
              <a:t> of needed data: </a:t>
            </a:r>
          </a:p>
          <a:p>
            <a:pPr lvl="3"/>
            <a:r>
              <a:rPr lang="en-US" dirty="0" smtClean="0"/>
              <a:t>into scratch pad memories, for example</a:t>
            </a:r>
          </a:p>
        </p:txBody>
      </p:sp>
      <p:sp>
        <p:nvSpPr>
          <p:cNvPr id="27" name="Date Placeholder 26"/>
          <p:cNvSpPr>
            <a:spLocks noGrp="1"/>
          </p:cNvSpPr>
          <p:nvPr>
            <p:ph type="dt" sz="half" idx="10"/>
          </p:nvPr>
        </p:nvSpPr>
        <p:spPr/>
        <p:txBody>
          <a:bodyPr/>
          <a:lstStyle/>
          <a:p>
            <a:fld id="{C0324829-3F8B-974A-854B-D64CF52EAA2B}" type="datetime1">
              <a:rPr lang="en-US" smtClean="0"/>
              <a:t>8/29/12</a:t>
            </a:fld>
            <a:endParaRPr lang="en-US" dirty="0"/>
          </a:p>
        </p:txBody>
      </p:sp>
      <p:sp>
        <p:nvSpPr>
          <p:cNvPr id="32771" name="Footer Placeholder 4"/>
          <p:cNvSpPr>
            <a:spLocks noGrp="1"/>
          </p:cNvSpPr>
          <p:nvPr>
            <p:ph type="ftr" sz="quarter" idx="11"/>
          </p:nvPr>
        </p:nvSpPr>
        <p:spPr/>
        <p:txBody>
          <a:bodyPr/>
          <a:lstStyle/>
          <a:p>
            <a:r>
              <a:rPr lang="en-US" smtClean="0"/>
              <a:t>cs598LVK</a:t>
            </a:r>
            <a:endParaRPr lang="en-US" dirty="0" smtClean="0"/>
          </a:p>
        </p:txBody>
      </p:sp>
      <p:sp>
        <p:nvSpPr>
          <p:cNvPr id="28" name="Slide Number Placeholder 27"/>
          <p:cNvSpPr>
            <a:spLocks noGrp="1"/>
          </p:cNvSpPr>
          <p:nvPr>
            <p:ph type="sldNum" sz="quarter" idx="12"/>
          </p:nvPr>
        </p:nvSpPr>
        <p:spPr/>
        <p:txBody>
          <a:bodyPr/>
          <a:lstStyle/>
          <a:p>
            <a:fld id="{3EF9F3CA-D42A-4F16-9502-7E916E4DA7FE}" type="slidenum">
              <a:rPr lang="en-US" smtClean="0"/>
              <a:pPr/>
              <a:t>9</a:t>
            </a:fld>
            <a:endParaRPr lang="en-US" dirty="0"/>
          </a:p>
        </p:txBody>
      </p:sp>
      <p:sp>
        <p:nvSpPr>
          <p:cNvPr id="32776" name="Rectangle 5"/>
          <p:cNvSpPr>
            <a:spLocks noChangeArrowheads="1"/>
          </p:cNvSpPr>
          <p:nvPr/>
        </p:nvSpPr>
        <p:spPr bwMode="auto">
          <a:xfrm>
            <a:off x="1676400" y="4267322"/>
            <a:ext cx="2275609" cy="2362078"/>
          </a:xfrm>
          <a:prstGeom prst="rect">
            <a:avLst/>
          </a:prstGeom>
          <a:solidFill>
            <a:schemeClr val="accent1"/>
          </a:solidFill>
          <a:ln w="12700" cap="sq">
            <a:solidFill>
              <a:schemeClr val="tx1"/>
            </a:solidFill>
            <a:miter lim="800000"/>
            <a:headEnd type="none" w="sm" len="sm"/>
            <a:tailEnd type="none" w="sm" len="sm"/>
          </a:ln>
        </p:spPr>
        <p:txBody>
          <a:bodyPr wrap="none" anchor="ctr"/>
          <a:lstStyle/>
          <a:p>
            <a:endParaRPr lang="en-US"/>
          </a:p>
        </p:txBody>
      </p:sp>
      <p:sp>
        <p:nvSpPr>
          <p:cNvPr id="32777" name="Rectangle 6"/>
          <p:cNvSpPr>
            <a:spLocks noChangeArrowheads="1"/>
          </p:cNvSpPr>
          <p:nvPr/>
        </p:nvSpPr>
        <p:spPr bwMode="auto">
          <a:xfrm>
            <a:off x="4952856" y="4267200"/>
            <a:ext cx="2286144" cy="2319582"/>
          </a:xfrm>
          <a:prstGeom prst="rect">
            <a:avLst/>
          </a:prstGeom>
          <a:solidFill>
            <a:schemeClr val="accent1"/>
          </a:solidFill>
          <a:ln w="12700" cap="sq">
            <a:solidFill>
              <a:schemeClr val="tx1"/>
            </a:solidFill>
            <a:miter lim="800000"/>
            <a:headEnd type="none" w="sm" len="sm"/>
            <a:tailEnd type="none" w="sm" len="sm"/>
          </a:ln>
        </p:spPr>
        <p:txBody>
          <a:bodyPr wrap="none" anchor="ctr"/>
          <a:lstStyle/>
          <a:p>
            <a:endParaRPr lang="en-US"/>
          </a:p>
        </p:txBody>
      </p:sp>
      <p:sp>
        <p:nvSpPr>
          <p:cNvPr id="32778" name="Oval 7"/>
          <p:cNvSpPr>
            <a:spLocks noChangeArrowheads="1"/>
          </p:cNvSpPr>
          <p:nvPr/>
        </p:nvSpPr>
        <p:spPr bwMode="auto">
          <a:xfrm>
            <a:off x="2133365" y="5486186"/>
            <a:ext cx="1523657" cy="417879"/>
          </a:xfrm>
          <a:prstGeom prst="ellipse">
            <a:avLst/>
          </a:prstGeom>
          <a:solidFill>
            <a:srgbClr val="0000FF"/>
          </a:solidFill>
          <a:ln w="12700" cap="sq">
            <a:solidFill>
              <a:schemeClr val="tx1"/>
            </a:solidFill>
            <a:round/>
            <a:headEnd type="none" w="sm" len="sm"/>
            <a:tailEnd type="none" w="sm" len="sm"/>
          </a:ln>
        </p:spPr>
        <p:txBody>
          <a:bodyPr wrap="none" anchor="ctr"/>
          <a:lstStyle/>
          <a:p>
            <a:pPr algn="ctr" eaLnBrk="0" hangingPunct="0"/>
            <a:r>
              <a:rPr lang="en-US" dirty="0"/>
              <a:t>Scheduler</a:t>
            </a:r>
          </a:p>
        </p:txBody>
      </p:sp>
      <p:sp>
        <p:nvSpPr>
          <p:cNvPr id="32779" name="Oval 8"/>
          <p:cNvSpPr>
            <a:spLocks noChangeArrowheads="1"/>
          </p:cNvSpPr>
          <p:nvPr/>
        </p:nvSpPr>
        <p:spPr bwMode="auto">
          <a:xfrm>
            <a:off x="5258377" y="5486186"/>
            <a:ext cx="1538143" cy="413452"/>
          </a:xfrm>
          <a:prstGeom prst="ellipse">
            <a:avLst/>
          </a:prstGeom>
          <a:solidFill>
            <a:srgbClr val="0000FF"/>
          </a:solidFill>
          <a:ln w="12700" cap="sq">
            <a:solidFill>
              <a:schemeClr val="tx1"/>
            </a:solidFill>
            <a:round/>
            <a:headEnd type="none" w="sm" len="sm"/>
            <a:tailEnd type="none" w="sm" len="sm"/>
          </a:ln>
        </p:spPr>
        <p:txBody>
          <a:bodyPr wrap="none" anchor="ctr"/>
          <a:lstStyle/>
          <a:p>
            <a:pPr algn="ctr" eaLnBrk="0" hangingPunct="0"/>
            <a:r>
              <a:rPr lang="en-US" dirty="0"/>
              <a:t>Scheduler</a:t>
            </a:r>
          </a:p>
        </p:txBody>
      </p:sp>
      <p:sp>
        <p:nvSpPr>
          <p:cNvPr id="32780" name="Rectangle 9"/>
          <p:cNvSpPr>
            <a:spLocks noChangeArrowheads="1"/>
          </p:cNvSpPr>
          <p:nvPr/>
        </p:nvSpPr>
        <p:spPr bwMode="auto">
          <a:xfrm>
            <a:off x="1980605" y="6020044"/>
            <a:ext cx="1769918" cy="380695"/>
          </a:xfrm>
          <a:prstGeom prst="rect">
            <a:avLst/>
          </a:prstGeom>
          <a:solidFill>
            <a:srgbClr val="FF00FF"/>
          </a:solidFill>
          <a:ln w="12700" cap="sq">
            <a:solidFill>
              <a:schemeClr val="tx1"/>
            </a:solidFill>
            <a:miter lim="800000"/>
            <a:headEnd type="none" w="sm" len="sm"/>
            <a:tailEnd type="none" w="sm" len="sm"/>
          </a:ln>
        </p:spPr>
        <p:txBody>
          <a:bodyPr wrap="none" anchor="ctr"/>
          <a:lstStyle/>
          <a:p>
            <a:pPr algn="ctr" eaLnBrk="0" hangingPunct="0"/>
            <a:r>
              <a:rPr lang="en-US" dirty="0"/>
              <a:t>Message Q</a:t>
            </a:r>
          </a:p>
        </p:txBody>
      </p:sp>
      <p:sp>
        <p:nvSpPr>
          <p:cNvPr id="32781" name="Rectangle 10"/>
          <p:cNvSpPr>
            <a:spLocks noChangeArrowheads="1"/>
          </p:cNvSpPr>
          <p:nvPr/>
        </p:nvSpPr>
        <p:spPr bwMode="auto">
          <a:xfrm>
            <a:off x="5181997" y="6020044"/>
            <a:ext cx="1769918" cy="380695"/>
          </a:xfrm>
          <a:prstGeom prst="rect">
            <a:avLst/>
          </a:prstGeom>
          <a:solidFill>
            <a:srgbClr val="FF00FF"/>
          </a:solidFill>
          <a:ln w="12700" cap="sq">
            <a:solidFill>
              <a:schemeClr val="tx1"/>
            </a:solidFill>
            <a:miter lim="800000"/>
            <a:headEnd type="none" w="sm" len="sm"/>
            <a:tailEnd type="none" w="sm" len="sm"/>
          </a:ln>
        </p:spPr>
        <p:txBody>
          <a:bodyPr wrap="none" anchor="ctr"/>
          <a:lstStyle/>
          <a:p>
            <a:pPr algn="ctr" eaLnBrk="0" hangingPunct="0"/>
            <a:r>
              <a:rPr lang="en-US" dirty="0"/>
              <a:t>Message Q</a:t>
            </a:r>
          </a:p>
        </p:txBody>
      </p:sp>
      <p:sp>
        <p:nvSpPr>
          <p:cNvPr id="32782" name="Rectangle 11"/>
          <p:cNvSpPr>
            <a:spLocks noChangeArrowheads="1"/>
          </p:cNvSpPr>
          <p:nvPr/>
        </p:nvSpPr>
        <p:spPr bwMode="auto">
          <a:xfrm>
            <a:off x="1802823" y="4369777"/>
            <a:ext cx="316057" cy="212481"/>
          </a:xfrm>
          <a:prstGeom prst="rect">
            <a:avLst/>
          </a:prstGeom>
          <a:solidFill>
            <a:srgbClr val="00FF00"/>
          </a:solidFill>
          <a:ln w="12700" cap="sq">
            <a:solidFill>
              <a:schemeClr val="tx1"/>
            </a:solidFill>
            <a:miter lim="800000"/>
            <a:headEnd type="none" w="sm" len="sm"/>
            <a:tailEnd type="none" w="sm" len="sm"/>
          </a:ln>
        </p:spPr>
        <p:txBody>
          <a:bodyPr wrap="none" anchor="ctr"/>
          <a:lstStyle/>
          <a:p>
            <a:endParaRPr lang="en-US"/>
          </a:p>
        </p:txBody>
      </p:sp>
      <p:sp>
        <p:nvSpPr>
          <p:cNvPr id="32783" name="Rectangle 12"/>
          <p:cNvSpPr>
            <a:spLocks noChangeArrowheads="1"/>
          </p:cNvSpPr>
          <p:nvPr/>
        </p:nvSpPr>
        <p:spPr bwMode="auto">
          <a:xfrm>
            <a:off x="2498148" y="4837235"/>
            <a:ext cx="316057" cy="212481"/>
          </a:xfrm>
          <a:prstGeom prst="rect">
            <a:avLst/>
          </a:prstGeom>
          <a:solidFill>
            <a:srgbClr val="00FF00"/>
          </a:solidFill>
          <a:ln w="12700" cap="sq">
            <a:solidFill>
              <a:schemeClr val="tx1"/>
            </a:solidFill>
            <a:miter lim="800000"/>
            <a:headEnd type="none" w="sm" len="sm"/>
            <a:tailEnd type="none" w="sm" len="sm"/>
          </a:ln>
        </p:spPr>
        <p:txBody>
          <a:bodyPr wrap="none" anchor="ctr"/>
          <a:lstStyle/>
          <a:p>
            <a:endParaRPr lang="en-US"/>
          </a:p>
        </p:txBody>
      </p:sp>
      <p:sp>
        <p:nvSpPr>
          <p:cNvPr id="32784" name="Rectangle 13"/>
          <p:cNvSpPr>
            <a:spLocks noChangeArrowheads="1"/>
          </p:cNvSpPr>
          <p:nvPr/>
        </p:nvSpPr>
        <p:spPr bwMode="auto">
          <a:xfrm>
            <a:off x="5721927" y="4454769"/>
            <a:ext cx="316057" cy="212481"/>
          </a:xfrm>
          <a:prstGeom prst="rect">
            <a:avLst/>
          </a:prstGeom>
          <a:solidFill>
            <a:srgbClr val="00FF00"/>
          </a:solidFill>
          <a:ln w="12700" cap="sq">
            <a:solidFill>
              <a:schemeClr val="tx1"/>
            </a:solidFill>
            <a:miter lim="800000"/>
            <a:headEnd type="none" w="sm" len="sm"/>
            <a:tailEnd type="none" w="sm" len="sm"/>
          </a:ln>
        </p:spPr>
        <p:txBody>
          <a:bodyPr wrap="none" anchor="ctr"/>
          <a:lstStyle/>
          <a:p>
            <a:endParaRPr lang="en-US"/>
          </a:p>
        </p:txBody>
      </p:sp>
      <p:sp>
        <p:nvSpPr>
          <p:cNvPr id="32785" name="Rectangle 14"/>
          <p:cNvSpPr>
            <a:spLocks noChangeArrowheads="1"/>
          </p:cNvSpPr>
          <p:nvPr/>
        </p:nvSpPr>
        <p:spPr bwMode="auto">
          <a:xfrm>
            <a:off x="2877416" y="4284785"/>
            <a:ext cx="316057" cy="212481"/>
          </a:xfrm>
          <a:prstGeom prst="rect">
            <a:avLst/>
          </a:prstGeom>
          <a:solidFill>
            <a:srgbClr val="00FF00"/>
          </a:solidFill>
          <a:ln w="12700" cap="sq">
            <a:solidFill>
              <a:schemeClr val="tx1"/>
            </a:solidFill>
            <a:miter lim="800000"/>
            <a:headEnd type="none" w="sm" len="sm"/>
            <a:tailEnd type="none" w="sm" len="sm"/>
          </a:ln>
        </p:spPr>
        <p:txBody>
          <a:bodyPr wrap="none" anchor="ctr"/>
          <a:lstStyle/>
          <a:p>
            <a:endParaRPr lang="en-US"/>
          </a:p>
        </p:txBody>
      </p:sp>
      <p:sp>
        <p:nvSpPr>
          <p:cNvPr id="32786" name="Rectangle 15"/>
          <p:cNvSpPr>
            <a:spLocks noChangeArrowheads="1"/>
          </p:cNvSpPr>
          <p:nvPr/>
        </p:nvSpPr>
        <p:spPr bwMode="auto">
          <a:xfrm>
            <a:off x="3446318" y="4879731"/>
            <a:ext cx="316057" cy="212481"/>
          </a:xfrm>
          <a:prstGeom prst="rect">
            <a:avLst/>
          </a:prstGeom>
          <a:solidFill>
            <a:srgbClr val="00FF00"/>
          </a:solidFill>
          <a:ln w="12700" cap="sq">
            <a:solidFill>
              <a:schemeClr val="tx1"/>
            </a:solidFill>
            <a:miter lim="800000"/>
            <a:headEnd type="none" w="sm" len="sm"/>
            <a:tailEnd type="none" w="sm" len="sm"/>
          </a:ln>
        </p:spPr>
        <p:txBody>
          <a:bodyPr wrap="none" anchor="ctr"/>
          <a:lstStyle/>
          <a:p>
            <a:endParaRPr lang="en-US"/>
          </a:p>
        </p:txBody>
      </p:sp>
      <p:sp>
        <p:nvSpPr>
          <p:cNvPr id="32787" name="Rectangle 16"/>
          <p:cNvSpPr>
            <a:spLocks noChangeArrowheads="1"/>
          </p:cNvSpPr>
          <p:nvPr/>
        </p:nvSpPr>
        <p:spPr bwMode="auto">
          <a:xfrm>
            <a:off x="3319895" y="4369777"/>
            <a:ext cx="316057" cy="212481"/>
          </a:xfrm>
          <a:prstGeom prst="rect">
            <a:avLst/>
          </a:prstGeom>
          <a:solidFill>
            <a:srgbClr val="00FF00"/>
          </a:solidFill>
          <a:ln w="12700" cap="sq">
            <a:solidFill>
              <a:schemeClr val="tx1"/>
            </a:solidFill>
            <a:miter lim="800000"/>
            <a:headEnd type="none" w="sm" len="sm"/>
            <a:tailEnd type="none" w="sm" len="sm"/>
          </a:ln>
        </p:spPr>
        <p:txBody>
          <a:bodyPr wrap="none" anchor="ctr"/>
          <a:lstStyle/>
          <a:p>
            <a:endParaRPr lang="en-US"/>
          </a:p>
        </p:txBody>
      </p:sp>
      <p:sp>
        <p:nvSpPr>
          <p:cNvPr id="32788" name="Rectangle 17"/>
          <p:cNvSpPr>
            <a:spLocks noChangeArrowheads="1"/>
          </p:cNvSpPr>
          <p:nvPr/>
        </p:nvSpPr>
        <p:spPr bwMode="auto">
          <a:xfrm>
            <a:off x="2371725" y="4497265"/>
            <a:ext cx="316057" cy="212481"/>
          </a:xfrm>
          <a:prstGeom prst="rect">
            <a:avLst/>
          </a:prstGeom>
          <a:solidFill>
            <a:srgbClr val="00FF00"/>
          </a:solidFill>
          <a:ln w="12700" cap="sq">
            <a:solidFill>
              <a:schemeClr val="tx1"/>
            </a:solidFill>
            <a:miter lim="800000"/>
            <a:headEnd type="none" w="sm" len="sm"/>
            <a:tailEnd type="none" w="sm" len="sm"/>
          </a:ln>
        </p:spPr>
        <p:txBody>
          <a:bodyPr wrap="none" anchor="ctr"/>
          <a:lstStyle/>
          <a:p>
            <a:endParaRPr lang="en-US"/>
          </a:p>
        </p:txBody>
      </p:sp>
      <p:sp>
        <p:nvSpPr>
          <p:cNvPr id="32789" name="Rectangle 18"/>
          <p:cNvSpPr>
            <a:spLocks noChangeArrowheads="1"/>
          </p:cNvSpPr>
          <p:nvPr/>
        </p:nvSpPr>
        <p:spPr bwMode="auto">
          <a:xfrm>
            <a:off x="6796520" y="4709746"/>
            <a:ext cx="316057" cy="212481"/>
          </a:xfrm>
          <a:prstGeom prst="rect">
            <a:avLst/>
          </a:prstGeom>
          <a:solidFill>
            <a:srgbClr val="00FF00"/>
          </a:solidFill>
          <a:ln w="12700" cap="sq">
            <a:solidFill>
              <a:schemeClr val="tx1"/>
            </a:solidFill>
            <a:miter lim="800000"/>
            <a:headEnd type="none" w="sm" len="sm"/>
            <a:tailEnd type="none" w="sm" len="sm"/>
          </a:ln>
        </p:spPr>
        <p:txBody>
          <a:bodyPr wrap="none" anchor="ctr"/>
          <a:lstStyle/>
          <a:p>
            <a:endParaRPr lang="en-US"/>
          </a:p>
        </p:txBody>
      </p:sp>
      <p:sp>
        <p:nvSpPr>
          <p:cNvPr id="32790" name="Rectangle 19"/>
          <p:cNvSpPr>
            <a:spLocks noChangeArrowheads="1"/>
          </p:cNvSpPr>
          <p:nvPr/>
        </p:nvSpPr>
        <p:spPr bwMode="auto">
          <a:xfrm>
            <a:off x="6543675" y="4369777"/>
            <a:ext cx="316057" cy="212481"/>
          </a:xfrm>
          <a:prstGeom prst="rect">
            <a:avLst/>
          </a:prstGeom>
          <a:solidFill>
            <a:srgbClr val="00FF00"/>
          </a:solidFill>
          <a:ln w="12700" cap="sq">
            <a:solidFill>
              <a:schemeClr val="tx1"/>
            </a:solidFill>
            <a:miter lim="800000"/>
            <a:headEnd type="none" w="sm" len="sm"/>
            <a:tailEnd type="none" w="sm" len="sm"/>
          </a:ln>
        </p:spPr>
        <p:txBody>
          <a:bodyPr wrap="none" anchor="ctr"/>
          <a:lstStyle/>
          <a:p>
            <a:endParaRPr lang="en-US"/>
          </a:p>
        </p:txBody>
      </p:sp>
      <p:sp>
        <p:nvSpPr>
          <p:cNvPr id="32791" name="Rectangle 20"/>
          <p:cNvSpPr>
            <a:spLocks noChangeArrowheads="1"/>
          </p:cNvSpPr>
          <p:nvPr/>
        </p:nvSpPr>
        <p:spPr bwMode="auto">
          <a:xfrm>
            <a:off x="5342659" y="4284785"/>
            <a:ext cx="316057" cy="212481"/>
          </a:xfrm>
          <a:prstGeom prst="rect">
            <a:avLst/>
          </a:prstGeom>
          <a:solidFill>
            <a:srgbClr val="00FF00"/>
          </a:solidFill>
          <a:ln w="12700" cap="sq">
            <a:solidFill>
              <a:schemeClr val="tx1"/>
            </a:solidFill>
            <a:miter lim="800000"/>
            <a:headEnd type="none" w="sm" len="sm"/>
            <a:tailEnd type="none" w="sm" len="sm"/>
          </a:ln>
        </p:spPr>
        <p:txBody>
          <a:bodyPr wrap="none" anchor="ctr"/>
          <a:lstStyle/>
          <a:p>
            <a:endParaRPr lang="en-US"/>
          </a:p>
        </p:txBody>
      </p:sp>
      <p:sp>
        <p:nvSpPr>
          <p:cNvPr id="32792" name="Rectangle 21"/>
          <p:cNvSpPr>
            <a:spLocks noChangeArrowheads="1"/>
          </p:cNvSpPr>
          <p:nvPr/>
        </p:nvSpPr>
        <p:spPr bwMode="auto">
          <a:xfrm>
            <a:off x="5216236" y="4794738"/>
            <a:ext cx="316057" cy="212481"/>
          </a:xfrm>
          <a:prstGeom prst="rect">
            <a:avLst/>
          </a:prstGeom>
          <a:solidFill>
            <a:srgbClr val="00FF00"/>
          </a:solidFill>
          <a:ln w="12700" cap="sq">
            <a:solidFill>
              <a:schemeClr val="tx1"/>
            </a:solidFill>
            <a:miter lim="800000"/>
            <a:headEnd type="none" w="sm" len="sm"/>
            <a:tailEnd type="none" w="sm" len="sm"/>
          </a:ln>
        </p:spPr>
        <p:txBody>
          <a:bodyPr wrap="none" anchor="ctr"/>
          <a:lstStyle/>
          <a:p>
            <a:endParaRPr lang="en-US"/>
          </a:p>
        </p:txBody>
      </p:sp>
      <p:sp>
        <p:nvSpPr>
          <p:cNvPr id="32793" name="Line 22"/>
          <p:cNvSpPr>
            <a:spLocks noChangeShapeType="1"/>
          </p:cNvSpPr>
          <p:nvPr/>
        </p:nvSpPr>
        <p:spPr bwMode="auto">
          <a:xfrm flipV="1">
            <a:off x="2814205" y="5899639"/>
            <a:ext cx="0" cy="169985"/>
          </a:xfrm>
          <a:prstGeom prst="line">
            <a:avLst/>
          </a:prstGeom>
          <a:noFill/>
          <a:ln w="38100" cap="sq">
            <a:solidFill>
              <a:srgbClr val="000000"/>
            </a:solidFill>
            <a:round/>
            <a:headEnd type="none" w="sm" len="sm"/>
            <a:tailEnd type="triangle" w="sm" len="sm"/>
          </a:ln>
        </p:spPr>
        <p:txBody>
          <a:bodyPr wrap="none" anchor="ctr"/>
          <a:lstStyle/>
          <a:p>
            <a:endParaRPr lang="en-US"/>
          </a:p>
        </p:txBody>
      </p:sp>
      <p:sp>
        <p:nvSpPr>
          <p:cNvPr id="32794" name="Line 23"/>
          <p:cNvSpPr>
            <a:spLocks noChangeShapeType="1"/>
          </p:cNvSpPr>
          <p:nvPr/>
        </p:nvSpPr>
        <p:spPr bwMode="auto">
          <a:xfrm flipV="1">
            <a:off x="2895853" y="4582258"/>
            <a:ext cx="613677" cy="903929"/>
          </a:xfrm>
          <a:prstGeom prst="line">
            <a:avLst/>
          </a:prstGeom>
          <a:noFill/>
          <a:ln w="28575" cap="sq">
            <a:solidFill>
              <a:srgbClr val="000000"/>
            </a:solidFill>
            <a:round/>
            <a:headEnd type="none" w="sm" len="sm"/>
            <a:tailEnd type="triangle" w="sm" len="sm"/>
          </a:ln>
        </p:spPr>
        <p:txBody>
          <a:bodyPr wrap="none" anchor="ctr"/>
          <a:lstStyle/>
          <a:p>
            <a:endParaRPr lang="en-US"/>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27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77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2778"/>
                                        </p:tgtEl>
                                        <p:attrNameLst>
                                          <p:attrName>style.visibility</p:attrName>
                                        </p:attrNameLst>
                                      </p:cBhvr>
                                      <p:to>
                                        <p:strVal val="visible"/>
                                      </p:to>
                                    </p:set>
                                    <p:animEffect transition="in" filter="dissolve">
                                      <p:cBhvr>
                                        <p:cTn id="15" dur="500"/>
                                        <p:tgtEl>
                                          <p:spTgt spid="3277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2779"/>
                                        </p:tgtEl>
                                        <p:attrNameLst>
                                          <p:attrName>style.visibility</p:attrName>
                                        </p:attrNameLst>
                                      </p:cBhvr>
                                      <p:to>
                                        <p:strVal val="visible"/>
                                      </p:to>
                                    </p:set>
                                    <p:animEffect transition="in" filter="dissolve">
                                      <p:cBhvr>
                                        <p:cTn id="18" dur="500"/>
                                        <p:tgtEl>
                                          <p:spTgt spid="32779"/>
                                        </p:tgtEl>
                                      </p:cBhvr>
                                    </p:animEffect>
                                  </p:childTnLst>
                                </p:cTn>
                              </p:par>
                            </p:childTnLst>
                          </p:cTn>
                        </p:par>
                        <p:par>
                          <p:cTn id="19" fill="hold">
                            <p:stCondLst>
                              <p:cond delay="500"/>
                            </p:stCondLst>
                            <p:childTnLst>
                              <p:par>
                                <p:cTn id="20" presetID="18" presetClass="entr" presetSubtype="3" fill="hold" grpId="0" nodeType="afterEffect">
                                  <p:stCondLst>
                                    <p:cond delay="0"/>
                                  </p:stCondLst>
                                  <p:childTnLst>
                                    <p:set>
                                      <p:cBhvr>
                                        <p:cTn id="21" dur="1" fill="hold">
                                          <p:stCondLst>
                                            <p:cond delay="0"/>
                                          </p:stCondLst>
                                        </p:cTn>
                                        <p:tgtEl>
                                          <p:spTgt spid="32793"/>
                                        </p:tgtEl>
                                        <p:attrNameLst>
                                          <p:attrName>style.visibility</p:attrName>
                                        </p:attrNameLst>
                                      </p:cBhvr>
                                      <p:to>
                                        <p:strVal val="visible"/>
                                      </p:to>
                                    </p:set>
                                    <p:animEffect transition="in" filter="strips(upRight)">
                                      <p:cBhvr>
                                        <p:cTn id="22" dur="500"/>
                                        <p:tgtEl>
                                          <p:spTgt spid="32793"/>
                                        </p:tgtEl>
                                      </p:cBhvr>
                                    </p:animEffect>
                                  </p:childTnLst>
                                </p:cTn>
                              </p:par>
                            </p:childTnLst>
                          </p:cTn>
                        </p:par>
                        <p:par>
                          <p:cTn id="23" fill="hold">
                            <p:stCondLst>
                              <p:cond delay="1000"/>
                            </p:stCondLst>
                            <p:childTnLst>
                              <p:par>
                                <p:cTn id="24" presetID="18" presetClass="entr" presetSubtype="3" fill="hold" grpId="0" nodeType="afterEffect">
                                  <p:stCondLst>
                                    <p:cond delay="0"/>
                                  </p:stCondLst>
                                  <p:childTnLst>
                                    <p:set>
                                      <p:cBhvr>
                                        <p:cTn id="25" dur="1" fill="hold">
                                          <p:stCondLst>
                                            <p:cond delay="0"/>
                                          </p:stCondLst>
                                        </p:cTn>
                                        <p:tgtEl>
                                          <p:spTgt spid="32780"/>
                                        </p:tgtEl>
                                        <p:attrNameLst>
                                          <p:attrName>style.visibility</p:attrName>
                                        </p:attrNameLst>
                                      </p:cBhvr>
                                      <p:to>
                                        <p:strVal val="visible"/>
                                      </p:to>
                                    </p:set>
                                    <p:animEffect transition="in" filter="strips(upRight)">
                                      <p:cBhvr>
                                        <p:cTn id="26" dur="500"/>
                                        <p:tgtEl>
                                          <p:spTgt spid="32780"/>
                                        </p:tgtEl>
                                      </p:cBhvr>
                                    </p:animEffect>
                                  </p:childTnLst>
                                </p:cTn>
                              </p:par>
                            </p:childTnLst>
                          </p:cTn>
                        </p:par>
                        <p:par>
                          <p:cTn id="27" fill="hold">
                            <p:stCondLst>
                              <p:cond delay="1500"/>
                            </p:stCondLst>
                            <p:childTnLst>
                              <p:par>
                                <p:cTn id="28" presetID="18" presetClass="entr" presetSubtype="3" fill="hold" grpId="0" nodeType="afterEffect">
                                  <p:stCondLst>
                                    <p:cond delay="0"/>
                                  </p:stCondLst>
                                  <p:childTnLst>
                                    <p:set>
                                      <p:cBhvr>
                                        <p:cTn id="29" dur="1" fill="hold">
                                          <p:stCondLst>
                                            <p:cond delay="0"/>
                                          </p:stCondLst>
                                        </p:cTn>
                                        <p:tgtEl>
                                          <p:spTgt spid="32794"/>
                                        </p:tgtEl>
                                        <p:attrNameLst>
                                          <p:attrName>style.visibility</p:attrName>
                                        </p:attrNameLst>
                                      </p:cBhvr>
                                      <p:to>
                                        <p:strVal val="visible"/>
                                      </p:to>
                                    </p:set>
                                    <p:animEffect transition="in" filter="strips(upRight)">
                                      <p:cBhvr>
                                        <p:cTn id="30" dur="500"/>
                                        <p:tgtEl>
                                          <p:spTgt spid="32794"/>
                                        </p:tgtEl>
                                      </p:cBhvr>
                                    </p:animEffect>
                                  </p:childTnLst>
                                </p:cTn>
                              </p:par>
                            </p:childTnLst>
                          </p:cTn>
                        </p:par>
                        <p:par>
                          <p:cTn id="31" fill="hold">
                            <p:stCondLst>
                              <p:cond delay="2000"/>
                            </p:stCondLst>
                            <p:childTnLst>
                              <p:par>
                                <p:cTn id="32" presetID="18" presetClass="entr" presetSubtype="3" fill="hold" grpId="0" nodeType="afterEffect">
                                  <p:stCondLst>
                                    <p:cond delay="0"/>
                                  </p:stCondLst>
                                  <p:childTnLst>
                                    <p:set>
                                      <p:cBhvr>
                                        <p:cTn id="33" dur="1" fill="hold">
                                          <p:stCondLst>
                                            <p:cond delay="0"/>
                                          </p:stCondLst>
                                        </p:cTn>
                                        <p:tgtEl>
                                          <p:spTgt spid="32781"/>
                                        </p:tgtEl>
                                        <p:attrNameLst>
                                          <p:attrName>style.visibility</p:attrName>
                                        </p:attrNameLst>
                                      </p:cBhvr>
                                      <p:to>
                                        <p:strVal val="visible"/>
                                      </p:to>
                                    </p:set>
                                    <p:animEffect transition="in" filter="strips(upRight)">
                                      <p:cBhvr>
                                        <p:cTn id="34" dur="500"/>
                                        <p:tgtEl>
                                          <p:spTgt spid="32781"/>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2774">
                                            <p:txEl>
                                              <p:pRg st="2" end="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774">
                                            <p:txEl>
                                              <p:pRg st="3" end="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2774">
                                            <p:txEl>
                                              <p:pRg st="4" end="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2774">
                                            <p:txEl>
                                              <p:pRg st="5" end="5"/>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77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4" grpId="0" build="p"/>
      <p:bldP spid="32778" grpId="0" animBg="1"/>
      <p:bldP spid="32779" grpId="0" animBg="1"/>
      <p:bldP spid="32780" grpId="0" animBg="1"/>
      <p:bldP spid="32781" grpId="0" animBg="1"/>
      <p:bldP spid="32793" grpId="0" animBg="1"/>
      <p:bldP spid="32794" grpId="0" animBg="1"/>
    </p:bldLst>
  </p:timing>
</p:sld>
</file>

<file path=ppt/theme/theme1.xml><?xml version="1.0" encoding="utf-8"?>
<a:theme xmlns:a="http://schemas.openxmlformats.org/drawingml/2006/main" name="pplpreso">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pplpreso</Template>
  <TotalTime>58830</TotalTime>
  <Words>3073</Words>
  <Application>Microsoft Macintosh PowerPoint</Application>
  <PresentationFormat>On-screen Show (4:3)</PresentationFormat>
  <Paragraphs>645</Paragraphs>
  <Slides>64</Slides>
  <Notes>22</Notes>
  <HiddenSlides>1</HiddenSlides>
  <MMClips>2</MMClips>
  <ScaleCrop>false</ScaleCrop>
  <HeadingPairs>
    <vt:vector size="4" baseType="variant">
      <vt:variant>
        <vt:lpstr>Theme</vt:lpstr>
      </vt:variant>
      <vt:variant>
        <vt:i4>1</vt:i4>
      </vt:variant>
      <vt:variant>
        <vt:lpstr>Slide Titles</vt:lpstr>
      </vt:variant>
      <vt:variant>
        <vt:i4>64</vt:i4>
      </vt:variant>
    </vt:vector>
  </HeadingPairs>
  <TitlesOfParts>
    <vt:vector size="65" baseType="lpstr">
      <vt:lpstr>pplpreso</vt:lpstr>
      <vt:lpstr>Charm++:  An Asynchronous Parallel  Programming Model with an Intelligent Adaptive Runtime System </vt:lpstr>
      <vt:lpstr>Observations: Exascale applications</vt:lpstr>
      <vt:lpstr>Decomposition Challenges</vt:lpstr>
      <vt:lpstr>Processors vs. “WUDU”s</vt:lpstr>
      <vt:lpstr>Different kinds of units</vt:lpstr>
      <vt:lpstr>Migratable objects programming model</vt:lpstr>
      <vt:lpstr>Adaptive Runtime Systems</vt:lpstr>
      <vt:lpstr>PowerPoint Presentation</vt:lpstr>
      <vt:lpstr>Utility for Multi-cores, Many-cores, Accelerators:</vt:lpstr>
      <vt:lpstr>Impact on communication</vt:lpstr>
      <vt:lpstr>Compositionality</vt:lpstr>
      <vt:lpstr>PowerPoint Presentation</vt:lpstr>
      <vt:lpstr>PowerPoint Presentation</vt:lpstr>
      <vt:lpstr>PowerPoint Presentation</vt:lpstr>
      <vt:lpstr>Decomposition Independent of numCores</vt:lpstr>
      <vt:lpstr>Charm++ and CSE Applications</vt:lpstr>
      <vt:lpstr>Object Based Over-decomposition: Charm++</vt:lpstr>
      <vt:lpstr>Parallelization Using Charm++</vt:lpstr>
      <vt:lpstr>PowerPoint Presentation</vt:lpstr>
      <vt:lpstr>Performance on Intrepid (BG/P)</vt:lpstr>
      <vt:lpstr>SMP Performance on Titan(Dev)</vt:lpstr>
      <vt:lpstr>Object Based Over-decomposition: AMPI</vt:lpstr>
      <vt:lpstr>A quick Example:  Weather Forecasting in BRAMS</vt:lpstr>
      <vt:lpstr>PowerPoint Presentation</vt:lpstr>
      <vt:lpstr>PowerPoint Presentation</vt:lpstr>
      <vt:lpstr>PowerPoint Presentation</vt:lpstr>
      <vt:lpstr>PowerPoint Presentation</vt:lpstr>
      <vt:lpstr>PowerPoint Presentation</vt:lpstr>
      <vt:lpstr>Measurement-based Load Balancing</vt:lpstr>
      <vt:lpstr>ChaNGa: Parallel Gravity</vt:lpstr>
      <vt:lpstr>Control flow</vt:lpstr>
      <vt:lpstr>CPU Performance</vt:lpstr>
      <vt:lpstr>GPU Performance</vt:lpstr>
      <vt:lpstr>Load Balancing for Large Machines: I</vt:lpstr>
      <vt:lpstr>Load Balancing for Large Machines: II</vt:lpstr>
      <vt:lpstr>PowerPoint Presentation</vt:lpstr>
      <vt:lpstr>Decomposition and Computation Flow</vt:lpstr>
      <vt:lpstr>Topology Aware Mapping of Objects</vt:lpstr>
      <vt:lpstr>Improvements by topological aware mapping of computation to processors</vt:lpstr>
      <vt:lpstr>OpenAtom Performance Sampler</vt:lpstr>
      <vt:lpstr>Saving Cooling Energy</vt:lpstr>
      <vt:lpstr>Temperature-aware Load Balancing</vt:lpstr>
      <vt:lpstr>Cooling Energy Consumption</vt:lpstr>
      <vt:lpstr>PowerPoint Presentation</vt:lpstr>
      <vt:lpstr>PowerPoint Presentation</vt:lpstr>
      <vt:lpstr>Other Power-related Optimizations</vt:lpstr>
      <vt:lpstr>Fault Tolerance in Charm++/AMPI</vt:lpstr>
      <vt:lpstr>In-memory checkpointing</vt:lpstr>
      <vt:lpstr>PowerPoint Presentation</vt:lpstr>
      <vt:lpstr>PowerPoint Presentation</vt:lpstr>
      <vt:lpstr>PowerPoint Presentation</vt:lpstr>
      <vt:lpstr>Scalable Fault tolerance</vt:lpstr>
      <vt:lpstr>Message-Logging</vt:lpstr>
      <vt:lpstr>Message-Logging (cont.)</vt:lpstr>
      <vt:lpstr>PowerPoint Presentation</vt:lpstr>
      <vt:lpstr>PowerPoint Presentation</vt:lpstr>
      <vt:lpstr>HPC Challenge Competition</vt:lpstr>
      <vt:lpstr>Strong Scaling on Hopper for LeanMD</vt:lpstr>
      <vt:lpstr>CharmLU: productivity and performance</vt:lpstr>
      <vt:lpstr>Barnes-Hut</vt:lpstr>
      <vt:lpstr>Charm++ interoperates with MPI</vt:lpstr>
      <vt:lpstr>A View of an Interoperable Future</vt:lpstr>
      <vt:lpstr>PowerPoint Presentation</vt:lpstr>
      <vt:lpstr>Summary</vt:lpstr>
    </vt:vector>
  </TitlesOfParts>
  <Company>uiuc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Runtime Optimizations</dc:title>
  <dc:creator>sanjay</dc:creator>
  <cp:lastModifiedBy>Sanjay Kale</cp:lastModifiedBy>
  <cp:revision>376</cp:revision>
  <dcterms:created xsi:type="dcterms:W3CDTF">2002-10-12T14:08:56Z</dcterms:created>
  <dcterms:modified xsi:type="dcterms:W3CDTF">2012-08-30T14:11:09Z</dcterms:modified>
</cp:coreProperties>
</file>